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32" r:id="rId2"/>
    <p:sldId id="256" r:id="rId3"/>
    <p:sldId id="583" r:id="rId4"/>
    <p:sldId id="571" r:id="rId5"/>
    <p:sldId id="573" r:id="rId6"/>
    <p:sldId id="574" r:id="rId7"/>
    <p:sldId id="648" r:id="rId8"/>
    <p:sldId id="645" r:id="rId9"/>
    <p:sldId id="646" r:id="rId10"/>
    <p:sldId id="649" r:id="rId11"/>
    <p:sldId id="683" r:id="rId12"/>
    <p:sldId id="600" r:id="rId13"/>
    <p:sldId id="727" r:id="rId14"/>
    <p:sldId id="554" r:id="rId15"/>
    <p:sldId id="555" r:id="rId16"/>
    <p:sldId id="556" r:id="rId17"/>
    <p:sldId id="557" r:id="rId18"/>
    <p:sldId id="558" r:id="rId19"/>
    <p:sldId id="559" r:id="rId20"/>
    <p:sldId id="691" r:id="rId21"/>
    <p:sldId id="726" r:id="rId22"/>
    <p:sldId id="610" r:id="rId23"/>
    <p:sldId id="728" r:id="rId24"/>
    <p:sldId id="604" r:id="rId25"/>
    <p:sldId id="729" r:id="rId26"/>
    <p:sldId id="731" r:id="rId27"/>
    <p:sldId id="730" r:id="rId28"/>
    <p:sldId id="592" r:id="rId29"/>
    <p:sldId id="537" r:id="rId30"/>
    <p:sldId id="605" r:id="rId31"/>
    <p:sldId id="611" r:id="rId32"/>
    <p:sldId id="595" r:id="rId33"/>
    <p:sldId id="546" r:id="rId34"/>
    <p:sldId id="733" r:id="rId35"/>
    <p:sldId id="734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969696"/>
    <a:srgbClr val="DCD8C2"/>
    <a:srgbClr val="CC0000"/>
    <a:srgbClr val="FF0066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9" autoAdjust="0"/>
    <p:restoredTop sz="85813" autoAdjust="0"/>
  </p:normalViewPr>
  <p:slideViewPr>
    <p:cSldViewPr snapToGrid="0" snapToObjects="1">
      <p:cViewPr varScale="1">
        <p:scale>
          <a:sx n="58" d="100"/>
          <a:sy n="58" d="100"/>
        </p:scale>
        <p:origin x="-17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F5B0482-89DD-9942-9314-09774B618FA6}" type="datetimeFigureOut">
              <a:rPr lang="en-US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B3CF69B-5C89-EB43-8208-4148F349B7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9901739-6A4B-DB40-9252-F2B576E0E160}" type="datetimeFigureOut">
              <a:rPr lang="en-US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8B48EE0-52B5-5E4F-BBA7-60F48B59AE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Now I’ll describe the API that tries to meet these goals.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2DB22AD-678C-6F48-A75E-86A2F020B78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Language open-source</a:t>
            </a:r>
            <a:r>
              <a:rPr lang="en-US" baseline="0" dirty="0" smtClean="0"/>
              <a:t> </a:t>
            </a:r>
            <a:r>
              <a:rPr lang="en-US" dirty="0" smtClean="0"/>
              <a:t>Performance cross-platform   runtime</a:t>
            </a:r>
            <a:r>
              <a:rPr lang="en-US" baseline="0" dirty="0" smtClean="0"/>
              <a:t> modular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8EE0-52B5-5E4F-BBA7-60F48B59AE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Language open-source</a:t>
            </a:r>
            <a:r>
              <a:rPr lang="en-US" baseline="0" dirty="0" smtClean="0"/>
              <a:t> </a:t>
            </a:r>
            <a:r>
              <a:rPr lang="en-US" dirty="0" smtClean="0"/>
              <a:t>Performance cross-platform   runtime</a:t>
            </a:r>
            <a:r>
              <a:rPr lang="en-US" baseline="0" dirty="0" smtClean="0"/>
              <a:t> modular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8EE0-52B5-5E4F-BBA7-60F48B59AE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Historical artifact that forwarding boxes host the code too.  Leads to a specific design point for networks.  Great for the internet, not so much for the networks the internet connects.</a:t>
            </a:r>
          </a:p>
          <a:p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</a:t>
            </a:r>
            <a:r>
              <a:rPr lang="en-US" baseline="0" dirty="0" smtClean="0"/>
              <a:t> each piece.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dirty="0"/>
              <a:t>Switches, routers and other </a:t>
            </a:r>
            <a:r>
              <a:rPr lang="en-US" dirty="0" err="1"/>
              <a:t>middleboxes</a:t>
            </a:r>
            <a:r>
              <a:rPr lang="en-US" dirty="0"/>
              <a:t> are </a:t>
            </a:r>
            <a:r>
              <a:rPr lang="en-US" dirty="0" err="1"/>
              <a:t>dumbed</a:t>
            </a:r>
            <a:r>
              <a:rPr lang="en-US" dirty="0"/>
              <a:t> down</a:t>
            </a:r>
          </a:p>
          <a:p>
            <a:pPr>
              <a:buFontTx/>
              <a:buChar char="•"/>
            </a:pPr>
            <a:r>
              <a:rPr lang="en-US" dirty="0"/>
              <a:t>The key is to have a standardized control interface that speaks directly to hardware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Not just about where the functionality is implemented, but about defining</a:t>
            </a:r>
            <a:r>
              <a:rPr lang="en-US" baseline="0" dirty="0" smtClean="0"/>
              <a:t> a new set of abstractions for thinking about those interface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difference between being asked</a:t>
            </a:r>
            <a:r>
              <a:rPr lang="en-US" baseline="0" dirty="0" smtClean="0"/>
              <a:t> to build OSPF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implementing </a:t>
            </a:r>
            <a:r>
              <a:rPr lang="en-US" baseline="0" dirty="0" err="1" smtClean="0"/>
              <a:t>Dijskstra’s</a:t>
            </a:r>
            <a:r>
              <a:rPr lang="en-US" baseline="0" dirty="0" smtClean="0"/>
              <a:t>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8EE0-52B5-5E4F-BBA7-60F48B59AE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We’re been talking in the abstract;</a:t>
            </a:r>
            <a:r>
              <a:rPr lang="en-US" baseline="0" dirty="0" smtClean="0"/>
              <a:t> now, let’s move to the concrete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296DB-936A-9B49-A75B-B8E93C9D6526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B63EA-4CCF-9E46-ADC6-EF3B1A157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5B489-D2A4-ED45-A178-218005BDF9AE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E833-0A03-4142-BB9D-50A741421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AAC37-CFC3-454A-9396-9C53A145763B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9268-9474-B24C-9D3C-C6B3AB856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AADD78D7-B24C-EB43-A7B4-822EA3004832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9A7A9302-7AE5-3A4C-96A6-735D01120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B2400D-5A73-E04D-B998-1CB589BD3253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E97B5-98C9-FA49-BC62-4794FE1F9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3A2208-3866-7149-A86B-B5AFA4C61C4D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23CBC-0F1C-3F41-8E54-103EA2C90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0C422-577F-2E4F-BDA5-03AD71AA7F76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2D521-F27E-6F44-86F8-1AB1FF00E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E42AD-AC67-9441-9EBE-EAD5F7E2139C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4A560-BD55-8240-AC2D-FD604E1F9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ED4B8-0929-F241-8050-A32E88E33FD1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6418C-045D-6B4E-9922-6753C53C5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0CE17-3BD9-D34E-BAC6-F32E6252E312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B9263-2BC3-0E47-A3EF-8AF7FED31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E1B55-8A81-AB45-8C29-5CA620D4B205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A7CC6-48F3-2448-ABAE-9E97F8F62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D6F9A-4E90-1843-AC3B-5CD7950BC6D0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3555E-022A-DD4A-B7E2-B32E4EE99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238"/>
            <a:ext cx="8229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8B24BBF-D23B-CA40-924B-8ADFAE5E85D6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A6F54F2-BB6E-D84C-8E4D-85B4E2133A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1171"/>
            <a:ext cx="7772400" cy="759279"/>
          </a:xfrm>
        </p:spPr>
        <p:txBody>
          <a:bodyPr/>
          <a:lstStyle/>
          <a:p>
            <a:pPr algn="ctr">
              <a:spcAft>
                <a:spcPts val="3600"/>
              </a:spcAft>
            </a:pPr>
            <a:r>
              <a:rPr lang="en-US" sz="3600" i="1" dirty="0" smtClean="0"/>
              <a:t>SDN Dev Group, Week 1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Aaron </a:t>
            </a:r>
            <a:r>
              <a:rPr lang="en-US" dirty="0" err="1" smtClean="0"/>
              <a:t>Gember</a:t>
            </a:r>
            <a:r>
              <a:rPr lang="en-US" dirty="0" smtClean="0"/>
              <a:t>	</a:t>
            </a:r>
            <a:r>
              <a:rPr lang="en-US" dirty="0" err="1" smtClean="0"/>
              <a:t>Aditya</a:t>
            </a:r>
            <a:r>
              <a:rPr lang="en-US" dirty="0" smtClean="0"/>
              <a:t> </a:t>
            </a:r>
            <a:r>
              <a:rPr lang="en-US" dirty="0" err="1" smtClean="0"/>
              <a:t>Akella</a:t>
            </a:r>
            <a:endParaRPr lang="en-US" dirty="0" smtClean="0"/>
          </a:p>
          <a:p>
            <a:r>
              <a:rPr lang="en-US" dirty="0" smtClean="0"/>
              <a:t>University of Wisconsin-Madison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3EA-4CCF-9E46-ADC6-EF3B1A15749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698170"/>
            <a:ext cx="7772400" cy="89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SDN Software Stack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control program abstract view of network</a:t>
            </a:r>
          </a:p>
          <a:p>
            <a:r>
              <a:rPr lang="en-US" dirty="0" smtClean="0"/>
              <a:t>Provide enough detail to specify goals, but not to implement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685800" y="2452074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charset="0"/>
              </a:rPr>
              <a:t>What SDN really means is up in the air.</a:t>
            </a:r>
            <a:br>
              <a:rPr lang="en-US" sz="3200" dirty="0" smtClean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/>
            </a:r>
            <a:br>
              <a:rPr lang="en-US" sz="3200" dirty="0" smtClean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>Here’s a good definition, though:</a:t>
            </a:r>
            <a:br>
              <a:rPr lang="en-US" sz="32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/>
            </a:r>
            <a:br>
              <a:rPr lang="en-US" sz="2400" dirty="0" smtClean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>Software Defined Networking (SDN) is a refactoring of the relationship between network devices and the software that controls them.</a:t>
            </a:r>
            <a:r>
              <a:rPr lang="en-US" sz="2400" dirty="0" smtClean="0">
                <a:latin typeface="Calibri" charset="0"/>
              </a:rPr>
              <a:t/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/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/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[Paraphrased from the </a:t>
            </a:r>
            <a:r>
              <a:rPr lang="en-US" sz="2400" dirty="0" err="1" smtClean="0">
                <a:latin typeface="Calibri" charset="0"/>
              </a:rPr>
              <a:t>HotSDN</a:t>
            </a:r>
            <a:r>
              <a:rPr lang="en-US" sz="2400" dirty="0" smtClean="0">
                <a:latin typeface="Calibri" charset="0"/>
              </a:rPr>
              <a:t> ‘12 Solicitation]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03D-69EA-144D-B9C0-DACDB650442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Slicing</a:t>
            </a:r>
          </a:p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12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90525" y="2095500"/>
            <a:ext cx="8334375" cy="10890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9525">
            <a:solidFill>
              <a:srgbClr val="F2DCDB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6" name="TextBox 26"/>
          <p:cNvSpPr txBox="1">
            <a:spLocks noChangeArrowheads="1"/>
          </p:cNvSpPr>
          <p:nvPr/>
        </p:nvSpPr>
        <p:spPr bwMode="auto">
          <a:xfrm>
            <a:off x="7065963" y="2476500"/>
            <a:ext cx="170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9907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CloudNaaS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5429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Simple Switch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5038725" y="2476500"/>
            <a:ext cx="182880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3438525" y="25019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Stratos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Maestro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9317" grpId="0"/>
      <p:bldP spid="28" grpId="0" animBg="1"/>
      <p:bldP spid="30" grpId="0" animBg="1"/>
      <p:bldP spid="269320" grpId="0"/>
      <p:bldP spid="25" grpId="0" animBg="1"/>
      <p:bldP spid="34" grpId="0" animBg="1"/>
      <p:bldP spid="48" grpId="0"/>
      <p:bldP spid="37" grpId="0" animBg="1"/>
      <p:bldP spid="269326" grpId="0"/>
      <p:bldP spid="38" grpId="0" animBg="1"/>
      <p:bldP spid="39" grpId="0" animBg="1"/>
      <p:bldP spid="63" grpId="0" animBg="1"/>
      <p:bldP spid="64" grpId="0" animBg="1"/>
      <p:bldP spid="2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9337" grpId="0"/>
      <p:bldP spid="269339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13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/>
        </p:nvSpPr>
        <p:spPr bwMode="auto">
          <a:xfrm>
            <a:off x="874713" y="3000375"/>
            <a:ext cx="7385050" cy="3027363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463" y="4811713"/>
            <a:ext cx="327501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/>
          </p:cNvSpPr>
          <p:nvPr/>
        </p:nvSpPr>
        <p:spPr bwMode="auto">
          <a:xfrm>
            <a:off x="1162050" y="3152775"/>
            <a:ext cx="36957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5399" dir="3600114" algn="ctr" rotWithShape="0">
              <a:srgbClr val="000000">
                <a:alpha val="64998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rPr>
              <a:t>Ethernet Switch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63" y="5251450"/>
            <a:ext cx="3278187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4811713"/>
            <a:ext cx="32750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0900" y="5251450"/>
            <a:ext cx="3278188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4225" y="3286125"/>
            <a:ext cx="4032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5863" y="3286125"/>
            <a:ext cx="4032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9E13-95E3-6C44-8E9E-B172408C1346}" type="slidenum">
              <a:rPr lang="en-US"/>
              <a:pPr/>
              <a:t>14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74700" y="41546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+mj-ea"/>
                <a:cs typeface="Calibri"/>
              </a:rPr>
              <a:t>How does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charset="0"/>
                <a:ea typeface="+mj-ea"/>
                <a:cs typeface="Calibri"/>
              </a:rPr>
              <a:t>OpenFlow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+mj-ea"/>
                <a:cs typeface="Calibri"/>
              </a:rPr>
              <a:t> work?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+mj-ea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6082" name="AutoShape 2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AutoShape 3"/>
          <p:cNvSpPr>
            <a:spLocks/>
          </p:cNvSpPr>
          <p:nvPr/>
        </p:nvSpPr>
        <p:spPr bwMode="auto">
          <a:xfrm>
            <a:off x="1106488" y="4697413"/>
            <a:ext cx="6884987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</a:t>
            </a:r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1106488" y="3232150"/>
            <a:ext cx="688498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 (Software)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435E-7065-3C4F-8529-EB8252AEA39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78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50179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 Controller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6286500" y="1758950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904875" y="2071688"/>
            <a:ext cx="51308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400">
                <a:latin typeface="Calibri" charset="0"/>
              </a:rPr>
              <a:t>OpenFlow Protocol (SSL/TCP)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AFF-B5D8-724B-AEB6-C451C3B6BBD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 autoUpdateAnimBg="0"/>
      <p:bldP spid="50184" grpId="0" animBg="1"/>
      <p:bldP spid="5018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626100"/>
            <a:ext cx="1143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6261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075" y="5635625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9113" y="5626100"/>
            <a:ext cx="1143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303338" y="4786313"/>
            <a:ext cx="536575" cy="965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2714625" y="4776788"/>
            <a:ext cx="28416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286250" y="4786313"/>
            <a:ext cx="12541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643563" y="4803775"/>
            <a:ext cx="223837" cy="973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518400" y="530225"/>
            <a:ext cx="14049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163F88"/>
                </a:solidFill>
                <a:latin typeface="Calibri" charset="0"/>
              </a:rPr>
              <a:t>Controller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6350" y="1000125"/>
            <a:ext cx="1446213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7" name="Rectangle 11"/>
          <p:cNvSpPr>
            <a:spLocks/>
          </p:cNvSpPr>
          <p:nvPr/>
        </p:nvSpPr>
        <p:spPr bwMode="auto">
          <a:xfrm>
            <a:off x="8255000" y="1482725"/>
            <a:ext cx="319088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 charset="0"/>
              </a:rPr>
              <a:t>PC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027363" y="331311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312738" y="3357563"/>
            <a:ext cx="8651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</a:rPr>
              <a:t>Hardware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</a:rPr>
              <a:t>Layer</a:t>
            </a: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360363" y="1758950"/>
            <a:ext cx="79216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</a:rPr>
              <a:t>Software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</a:rPr>
              <a:t>Layer</a:t>
            </a:r>
          </a:p>
        </p:txBody>
      </p:sp>
      <p:sp>
        <p:nvSpPr>
          <p:cNvPr id="50191" name="AutoShape 15"/>
          <p:cNvSpPr>
            <a:spLocks/>
          </p:cNvSpPr>
          <p:nvPr/>
        </p:nvSpPr>
        <p:spPr bwMode="auto">
          <a:xfrm>
            <a:off x="1258888" y="1312863"/>
            <a:ext cx="5037137" cy="3455987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2819400" y="2619375"/>
            <a:ext cx="18303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Flow Table</a:t>
            </a: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rot="10800000" flipH="1">
            <a:off x="6323013" y="1446213"/>
            <a:ext cx="1574800" cy="544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52550" y="2851150"/>
            <a:ext cx="4827588" cy="571500"/>
            <a:chOff x="0" y="0"/>
            <a:chExt cx="4323" cy="512"/>
          </a:xfrm>
        </p:grpSpPr>
        <p:sp>
          <p:nvSpPr>
            <p:cNvPr id="50214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5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0216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7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0218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9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0220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1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0222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3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50224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5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50226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7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50195" name="AutoShape 33"/>
          <p:cNvSpPr>
            <a:spLocks/>
          </p:cNvSpPr>
          <p:nvPr/>
        </p:nvSpPr>
        <p:spPr bwMode="auto">
          <a:xfrm>
            <a:off x="1500188" y="1581150"/>
            <a:ext cx="4537075" cy="785813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>
                <a:latin typeface="Calibri" charset="0"/>
              </a:rPr>
              <a:t>OpenFlow Client</a:t>
            </a:r>
          </a:p>
        </p:txBody>
      </p: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1339850" y="2616200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357313" y="3490913"/>
            <a:ext cx="4822825" cy="312737"/>
            <a:chOff x="0" y="0"/>
            <a:chExt cx="4320" cy="280"/>
          </a:xfrm>
        </p:grpSpPr>
        <p:sp>
          <p:nvSpPr>
            <p:cNvPr id="50206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07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08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09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5.6.7.8</a:t>
              </a:r>
            </a:p>
          </p:txBody>
        </p:sp>
        <p:sp>
          <p:nvSpPr>
            <p:cNvPr id="50210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11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12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13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port 1</a:t>
              </a:r>
            </a:p>
          </p:txBody>
        </p:sp>
      </p:grpSp>
      <p:sp>
        <p:nvSpPr>
          <p:cNvPr id="50198" name="Rectangle 45"/>
          <p:cNvSpPr>
            <a:spLocks/>
          </p:cNvSpPr>
          <p:nvPr/>
        </p:nvSpPr>
        <p:spPr bwMode="auto">
          <a:xfrm>
            <a:off x="5622925" y="4783138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port 4</a:t>
            </a:r>
          </a:p>
        </p:txBody>
      </p:sp>
      <p:sp>
        <p:nvSpPr>
          <p:cNvPr id="50199" name="Rectangle 46"/>
          <p:cNvSpPr>
            <a:spLocks/>
          </p:cNvSpPr>
          <p:nvPr/>
        </p:nvSpPr>
        <p:spPr bwMode="auto">
          <a:xfrm>
            <a:off x="4257675" y="4783138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port 3</a:t>
            </a:r>
          </a:p>
        </p:txBody>
      </p:sp>
      <p:sp>
        <p:nvSpPr>
          <p:cNvPr id="50200" name="Rectangle 47"/>
          <p:cNvSpPr>
            <a:spLocks/>
          </p:cNvSpPr>
          <p:nvPr/>
        </p:nvSpPr>
        <p:spPr bwMode="auto">
          <a:xfrm>
            <a:off x="2908300" y="4746625"/>
            <a:ext cx="83026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port 2</a:t>
            </a:r>
          </a:p>
        </p:txBody>
      </p:sp>
      <p:sp>
        <p:nvSpPr>
          <p:cNvPr id="50201" name="Rectangle 48"/>
          <p:cNvSpPr>
            <a:spLocks/>
          </p:cNvSpPr>
          <p:nvPr/>
        </p:nvSpPr>
        <p:spPr bwMode="auto">
          <a:xfrm>
            <a:off x="1641475" y="4783138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port 1</a:t>
            </a:r>
          </a:p>
        </p:txBody>
      </p:sp>
      <p:sp>
        <p:nvSpPr>
          <p:cNvPr id="50202" name="Rectangle 51"/>
          <p:cNvSpPr>
            <a:spLocks/>
          </p:cNvSpPr>
          <p:nvPr/>
        </p:nvSpPr>
        <p:spPr bwMode="auto">
          <a:xfrm>
            <a:off x="5881688" y="6345238"/>
            <a:ext cx="8318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1.2.3.4</a:t>
            </a:r>
          </a:p>
        </p:txBody>
      </p:sp>
      <p:sp>
        <p:nvSpPr>
          <p:cNvPr id="50203" name="Rectangle 52"/>
          <p:cNvSpPr>
            <a:spLocks/>
          </p:cNvSpPr>
          <p:nvPr/>
        </p:nvSpPr>
        <p:spPr bwMode="auto">
          <a:xfrm>
            <a:off x="738188" y="6345238"/>
            <a:ext cx="8318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5.6.7.8</a:t>
            </a:r>
          </a:p>
        </p:txBody>
      </p:sp>
      <p:sp>
        <p:nvSpPr>
          <p:cNvPr id="50204" name="Rectangle 58"/>
          <p:cNvSpPr>
            <a:spLocks/>
          </p:cNvSpPr>
          <p:nvPr/>
        </p:nvSpPr>
        <p:spPr bwMode="auto">
          <a:xfrm>
            <a:off x="214313" y="106363"/>
            <a:ext cx="7804150" cy="1027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200" b="1">
                <a:latin typeface="Helvetica" charset="0"/>
                <a:sym typeface="Helvetica" charset="0"/>
              </a:rPr>
              <a:t>OpenFlow Example</a:t>
            </a:r>
            <a:br>
              <a:rPr lang="en-US" sz="2200" b="1">
                <a:latin typeface="Helvetica" charset="0"/>
                <a:sym typeface="Helvetica" charset="0"/>
              </a:rPr>
            </a:br>
            <a:endParaRPr lang="en-US">
              <a:latin typeface="Helvetica" charset="0"/>
              <a:sym typeface="Helvetica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8CDE-8FEB-A44E-A031-1B5B0B32759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OpenFlow Basics </a:t>
            </a:r>
            <a:br>
              <a:rPr lang="en-US" sz="3900">
                <a:latin typeface="Calibri" charset="0"/>
              </a:rPr>
            </a:br>
            <a:r>
              <a:rPr lang="en-US" sz="2700">
                <a:latin typeface="Calibri" charset="0"/>
              </a:rPr>
              <a:t>Flow Table Entries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768350" y="5353050"/>
            <a:ext cx="698500" cy="471488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814388" y="5308600"/>
            <a:ext cx="57943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Switch</a:t>
            </a:r>
          </a:p>
          <a:p>
            <a:r>
              <a:rPr lang="en-US" sz="1700">
                <a:latin typeface="Calibri" charset="0"/>
              </a:rPr>
              <a:t>Port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2717800" y="5354638"/>
            <a:ext cx="700088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854325" y="5348288"/>
            <a:ext cx="4254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MAC</a:t>
            </a:r>
          </a:p>
          <a:p>
            <a:r>
              <a:rPr lang="en-US" sz="1700">
                <a:latin typeface="Calibri" charset="0"/>
              </a:rPr>
              <a:t>src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417888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24250" y="5348288"/>
            <a:ext cx="4254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MAC</a:t>
            </a:r>
          </a:p>
          <a:p>
            <a:r>
              <a:rPr lang="en-US" sz="1700">
                <a:latin typeface="Calibri" charset="0"/>
              </a:rPr>
              <a:t>dst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40894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4262438" y="5300663"/>
            <a:ext cx="39211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Eth</a:t>
            </a:r>
          </a:p>
          <a:p>
            <a:r>
              <a:rPr lang="en-US" sz="1700">
                <a:latin typeface="Calibri" charset="0"/>
              </a:rPr>
              <a:t>type</a:t>
            </a:r>
          </a:p>
        </p:txBody>
      </p:sp>
      <p:sp>
        <p:nvSpPr>
          <p:cNvPr id="52234" name="Rectangle 10"/>
          <p:cNvSpPr>
            <a:spLocks/>
          </p:cNvSpPr>
          <p:nvPr/>
        </p:nvSpPr>
        <p:spPr bwMode="auto">
          <a:xfrm>
            <a:off x="1458913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533525" y="5349875"/>
            <a:ext cx="4778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VLAN</a:t>
            </a:r>
          </a:p>
          <a:p>
            <a:r>
              <a:rPr lang="en-US" sz="1700">
                <a:latin typeface="Calibri" charset="0"/>
              </a:rPr>
              <a:t>ID</a:t>
            </a:r>
          </a:p>
        </p:txBody>
      </p:sp>
      <p:sp>
        <p:nvSpPr>
          <p:cNvPr id="52236" name="Rectangle 12"/>
          <p:cNvSpPr>
            <a:spLocks/>
          </p:cNvSpPr>
          <p:nvPr/>
        </p:nvSpPr>
        <p:spPr bwMode="auto">
          <a:xfrm>
            <a:off x="4779963" y="5354638"/>
            <a:ext cx="5905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968875" y="5332413"/>
            <a:ext cx="2651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IP</a:t>
            </a:r>
          </a:p>
          <a:p>
            <a:r>
              <a:rPr lang="en-US" sz="1700">
                <a:latin typeface="Calibri" charset="0"/>
              </a:rPr>
              <a:t>Src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53721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5535613" y="5332413"/>
            <a:ext cx="2905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IP</a:t>
            </a:r>
          </a:p>
          <a:p>
            <a:r>
              <a:rPr lang="en-US" sz="1700">
                <a:latin typeface="Calibri" charset="0"/>
              </a:rPr>
              <a:t>Dst</a:t>
            </a:r>
          </a:p>
        </p:txBody>
      </p:sp>
      <p:sp>
        <p:nvSpPr>
          <p:cNvPr id="52240" name="Rectangle 16"/>
          <p:cNvSpPr>
            <a:spLocks/>
          </p:cNvSpPr>
          <p:nvPr/>
        </p:nvSpPr>
        <p:spPr bwMode="auto">
          <a:xfrm>
            <a:off x="6540500" y="5354638"/>
            <a:ext cx="5588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1" name="Rectangle 17"/>
          <p:cNvSpPr>
            <a:spLocks/>
          </p:cNvSpPr>
          <p:nvPr/>
        </p:nvSpPr>
        <p:spPr bwMode="auto">
          <a:xfrm>
            <a:off x="6623050" y="5332413"/>
            <a:ext cx="3730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IP</a:t>
            </a:r>
          </a:p>
          <a:p>
            <a:r>
              <a:rPr lang="en-US" sz="1700">
                <a:latin typeface="Calibri" charset="0"/>
              </a:rPr>
              <a:t>Prot</a:t>
            </a:r>
          </a:p>
        </p:txBody>
      </p:sp>
      <p:sp>
        <p:nvSpPr>
          <p:cNvPr id="52242" name="Rectangle 18"/>
          <p:cNvSpPr>
            <a:spLocks/>
          </p:cNvSpPr>
          <p:nvPr/>
        </p:nvSpPr>
        <p:spPr bwMode="auto">
          <a:xfrm>
            <a:off x="70993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3" name="Rectangle 19"/>
          <p:cNvSpPr>
            <a:spLocks/>
          </p:cNvSpPr>
          <p:nvPr/>
        </p:nvSpPr>
        <p:spPr bwMode="auto">
          <a:xfrm>
            <a:off x="7199313" y="5332413"/>
            <a:ext cx="4587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L4</a:t>
            </a:r>
          </a:p>
          <a:p>
            <a:r>
              <a:rPr lang="en-US" sz="1700">
                <a:latin typeface="Calibri" charset="0"/>
              </a:rPr>
              <a:t>sport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7807325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5" name="Rectangle 21"/>
          <p:cNvSpPr>
            <a:spLocks/>
          </p:cNvSpPr>
          <p:nvPr/>
        </p:nvSpPr>
        <p:spPr bwMode="auto">
          <a:xfrm>
            <a:off x="7888288" y="5332413"/>
            <a:ext cx="4873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L4</a:t>
            </a:r>
          </a:p>
          <a:p>
            <a:r>
              <a:rPr lang="en-US" sz="1700">
                <a:latin typeface="Calibri" charset="0"/>
              </a:rPr>
              <a:t>dport</a:t>
            </a:r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7" name="Rectangle 23"/>
          <p:cNvSpPr>
            <a:spLocks/>
          </p:cNvSpPr>
          <p:nvPr/>
        </p:nvSpPr>
        <p:spPr bwMode="auto">
          <a:xfrm>
            <a:off x="1127125" y="1892300"/>
            <a:ext cx="4111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Rule</a:t>
            </a:r>
          </a:p>
        </p:txBody>
      </p:sp>
      <p:sp>
        <p:nvSpPr>
          <p:cNvPr id="52248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9" name="Rectangle 25"/>
          <p:cNvSpPr>
            <a:spLocks/>
          </p:cNvSpPr>
          <p:nvPr/>
        </p:nvSpPr>
        <p:spPr bwMode="auto">
          <a:xfrm>
            <a:off x="2405063" y="1892300"/>
            <a:ext cx="5984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Action</a:t>
            </a:r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998913" y="1892300"/>
            <a:ext cx="4556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Stats</a:t>
            </a:r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</a:rPr>
              <a:t>Forward packet to zero or more ports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</a:rPr>
              <a:t>Send to normal processing pipeline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</a:rPr>
              <a:t>Modify Fields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solidFill>
                  <a:schemeClr val="hlink"/>
                </a:solidFill>
                <a:latin typeface="Calibri" charset="0"/>
              </a:rPr>
              <a:t>Any extensions you add!</a:t>
            </a:r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928688" y="5999163"/>
            <a:ext cx="29035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+ mask what fields to match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973513" y="2649538"/>
            <a:ext cx="2589212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charset="0"/>
              </a:rPr>
              <a:t>Packet + byte counters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192A-DDA5-9648-BA9F-AC95E58AFE9C}" type="slidenum">
              <a:rPr lang="en-US"/>
              <a:pPr/>
              <a:t>18</a:t>
            </a:fld>
            <a:endParaRPr lang="en-US"/>
          </a:p>
        </p:txBody>
      </p:sp>
      <p:sp>
        <p:nvSpPr>
          <p:cNvPr id="52262" name="Rectangle 4"/>
          <p:cNvSpPr>
            <a:spLocks/>
          </p:cNvSpPr>
          <p:nvPr/>
        </p:nvSpPr>
        <p:spPr bwMode="auto">
          <a:xfrm>
            <a:off x="2157413" y="5354638"/>
            <a:ext cx="6032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63" name="Rectangle 5"/>
          <p:cNvSpPr>
            <a:spLocks/>
          </p:cNvSpPr>
          <p:nvPr/>
        </p:nvSpPr>
        <p:spPr bwMode="auto">
          <a:xfrm>
            <a:off x="2262188" y="5348288"/>
            <a:ext cx="47783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VLAN</a:t>
            </a:r>
          </a:p>
          <a:p>
            <a:r>
              <a:rPr lang="en-US" sz="1700">
                <a:latin typeface="Calibri" charset="0"/>
              </a:rPr>
              <a:t>pcp</a:t>
            </a:r>
          </a:p>
        </p:txBody>
      </p:sp>
      <p:sp>
        <p:nvSpPr>
          <p:cNvPr id="52264" name="Rectangle 14"/>
          <p:cNvSpPr>
            <a:spLocks/>
          </p:cNvSpPr>
          <p:nvPr/>
        </p:nvSpPr>
        <p:spPr bwMode="auto">
          <a:xfrm>
            <a:off x="59563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65" name="Rectangle 15"/>
          <p:cNvSpPr>
            <a:spLocks/>
          </p:cNvSpPr>
          <p:nvPr/>
        </p:nvSpPr>
        <p:spPr bwMode="auto">
          <a:xfrm>
            <a:off x="6119813" y="5332413"/>
            <a:ext cx="3175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IP</a:t>
            </a:r>
          </a:p>
          <a:p>
            <a:r>
              <a:rPr lang="en-US" sz="1700">
                <a:latin typeface="Calibri" charset="0"/>
              </a:rPr>
              <a:t>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Switching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435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Switch</a:t>
              </a:r>
            </a:p>
            <a:p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5436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6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6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Eth</a:t>
              </a:r>
            </a:p>
            <a:p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5436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VLAN</a:t>
              </a:r>
            </a:p>
            <a:p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5436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7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7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5437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5437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5437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54277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78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00:1f:..</a:t>
            </a:r>
          </a:p>
        </p:txBody>
      </p:sp>
      <p:sp>
        <p:nvSpPr>
          <p:cNvPr id="54279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0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1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2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3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4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5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6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port6</a:t>
            </a:r>
          </a:p>
        </p:txBody>
      </p:sp>
      <p:sp>
        <p:nvSpPr>
          <p:cNvPr id="54287" name="Rectangle 37"/>
          <p:cNvSpPr>
            <a:spLocks/>
          </p:cNvSpPr>
          <p:nvPr/>
        </p:nvSpPr>
        <p:spPr bwMode="auto">
          <a:xfrm>
            <a:off x="565150" y="3070225"/>
            <a:ext cx="13890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Flow Switching</a:t>
            </a:r>
          </a:p>
        </p:txBody>
      </p:sp>
      <p:sp>
        <p:nvSpPr>
          <p:cNvPr id="54288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port3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4336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7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Switch</a:t>
              </a:r>
            </a:p>
            <a:p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54338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9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40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1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42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3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Eth</a:t>
              </a:r>
            </a:p>
            <a:p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54344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5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VLAN</a:t>
              </a:r>
            </a:p>
            <a:p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54346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7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48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9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50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1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54352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3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54354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5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54356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7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54290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00:20..</a:t>
            </a:r>
          </a:p>
        </p:txBody>
      </p:sp>
      <p:sp>
        <p:nvSpPr>
          <p:cNvPr id="54291" name="Rectangle 63"/>
          <p:cNvSpPr>
            <a:spLocks/>
          </p:cNvSpPr>
          <p:nvPr/>
        </p:nvSpPr>
        <p:spPr bwMode="auto">
          <a:xfrm>
            <a:off x="2039938" y="4224338"/>
            <a:ext cx="868362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00:1f..</a:t>
            </a:r>
          </a:p>
        </p:txBody>
      </p:sp>
      <p:sp>
        <p:nvSpPr>
          <p:cNvPr id="54292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0800</a:t>
            </a:r>
          </a:p>
        </p:txBody>
      </p:sp>
      <p:sp>
        <p:nvSpPr>
          <p:cNvPr id="54293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vlan1</a:t>
            </a:r>
          </a:p>
        </p:txBody>
      </p:sp>
      <p:sp>
        <p:nvSpPr>
          <p:cNvPr id="54294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1.2.3.4</a:t>
            </a:r>
          </a:p>
        </p:txBody>
      </p:sp>
      <p:sp>
        <p:nvSpPr>
          <p:cNvPr id="54295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5.6.7.8</a:t>
            </a:r>
          </a:p>
        </p:txBody>
      </p:sp>
      <p:sp>
        <p:nvSpPr>
          <p:cNvPr id="54296" name="Rectangle 68"/>
          <p:cNvSpPr>
            <a:spLocks/>
          </p:cNvSpPr>
          <p:nvPr/>
        </p:nvSpPr>
        <p:spPr bwMode="auto">
          <a:xfrm>
            <a:off x="5548313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4</a:t>
            </a:r>
          </a:p>
        </p:txBody>
      </p:sp>
      <p:sp>
        <p:nvSpPr>
          <p:cNvPr id="54297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17264</a:t>
            </a:r>
          </a:p>
        </p:txBody>
      </p:sp>
      <p:sp>
        <p:nvSpPr>
          <p:cNvPr id="54298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80</a:t>
            </a:r>
          </a:p>
        </p:txBody>
      </p:sp>
      <p:sp>
        <p:nvSpPr>
          <p:cNvPr id="54299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port6</a:t>
            </a:r>
          </a:p>
        </p:txBody>
      </p:sp>
      <p:sp>
        <p:nvSpPr>
          <p:cNvPr id="54300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Firewall</a:t>
            </a:r>
          </a:p>
        </p:txBody>
      </p:sp>
      <p:sp>
        <p:nvSpPr>
          <p:cNvPr id="54301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54314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5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Switch</a:t>
              </a:r>
            </a:p>
            <a:p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54316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7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18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9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20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1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Eth</a:t>
              </a:r>
            </a:p>
            <a:p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54322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3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VLAN</a:t>
              </a:r>
            </a:p>
            <a:p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54324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5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26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7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28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9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54330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1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54332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3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54334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5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54303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4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5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6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7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8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9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10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11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22</a:t>
            </a:r>
          </a:p>
        </p:txBody>
      </p:sp>
      <p:sp>
        <p:nvSpPr>
          <p:cNvPr id="54312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drop</a:t>
            </a:r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2474-3378-8149-8985-5B5B80B6300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2001"/>
            <a:ext cx="7772400" cy="17986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Slides Originally From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</a:br>
            <a:r>
              <a:rPr lang="en-US" sz="4800" dirty="0" smtClean="0">
                <a:latin typeface="Calibri" charset="0"/>
              </a:rPr>
              <a:t/>
            </a:r>
            <a:br>
              <a:rPr lang="en-US" sz="4800" dirty="0" smtClean="0">
                <a:latin typeface="Calibri" charset="0"/>
              </a:rPr>
            </a:br>
            <a:r>
              <a:rPr lang="en-US" sz="4800" dirty="0" smtClean="0">
                <a:latin typeface="Calibri" charset="0"/>
              </a:rPr>
              <a:t>Tutorial </a:t>
            </a:r>
            <a:r>
              <a:rPr lang="en-US" sz="4800" dirty="0" smtClean="0">
                <a:latin typeface="Calibri" charset="0"/>
              </a:rPr>
              <a:t>1: SDN for </a:t>
            </a:r>
            <a:r>
              <a:rPr lang="en-US" sz="4800" dirty="0" smtClean="0">
                <a:latin typeface="Calibri" charset="0"/>
              </a:rPr>
              <a:t>Engineers</a:t>
            </a:r>
            <a:r>
              <a:rPr lang="en-US" sz="4800" dirty="0" smtClean="0">
                <a:latin typeface="Calibri" charset="0"/>
              </a:rPr>
              <a:t/>
            </a:r>
            <a:br>
              <a:rPr lang="en-US" sz="4800" dirty="0" smtClean="0">
                <a:latin typeface="Calibri" charset="0"/>
              </a:rPr>
            </a:br>
            <a:r>
              <a:rPr lang="en-US" sz="2800" dirty="0" smtClean="0">
                <a:latin typeface="Calibri" charset="0"/>
              </a:rPr>
              <a:t>part of the the Open Networking </a:t>
            </a:r>
            <a:r>
              <a:rPr lang="en-US" sz="2800" dirty="0" smtClean="0">
                <a:latin typeface="Calibri" charset="0"/>
              </a:rPr>
              <a:t>Summit</a:t>
            </a:r>
            <a:r>
              <a:rPr lang="en-US" sz="2800" dirty="0" smtClean="0">
                <a:latin typeface="Calibri" charset="0"/>
              </a:rPr>
              <a:t/>
            </a:r>
            <a:br>
              <a:rPr lang="en-US" sz="2800" dirty="0" smtClean="0">
                <a:latin typeface="Calibri" charset="0"/>
              </a:rPr>
            </a:br>
            <a:r>
              <a:rPr lang="en-US" sz="2800" dirty="0" smtClean="0">
                <a:latin typeface="Calibri" charset="0"/>
              </a:rPr>
              <a:t>April 16, 2012</a:t>
            </a:r>
            <a:r>
              <a:rPr lang="en-US" sz="3600" dirty="0" smtClean="0">
                <a:latin typeface="Calibri" charset="0"/>
              </a:rPr>
              <a:t/>
            </a:r>
            <a:br>
              <a:rPr lang="en-US" sz="3600" dirty="0" smtClean="0">
                <a:latin typeface="Calibri" charset="0"/>
              </a:rPr>
            </a:br>
            <a:endParaRPr lang="en-US" sz="4800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38" y="3556003"/>
            <a:ext cx="8678862" cy="226780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00"/>
                </a:solidFill>
              </a:rPr>
              <a:t>Brandon Heller</a:t>
            </a:r>
            <a:r>
              <a:rPr lang="en-US" sz="3600" dirty="0" smtClean="0">
                <a:solidFill>
                  <a:srgbClr val="000000"/>
                </a:solidFill>
              </a:rPr>
              <a:t>, Rob Sherwood, David Erickson, Hideyuki </a:t>
            </a:r>
            <a:r>
              <a:rPr lang="en-US" sz="3600" dirty="0" err="1" smtClean="0">
                <a:solidFill>
                  <a:srgbClr val="000000"/>
                </a:solidFill>
              </a:rPr>
              <a:t>Shimonishi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</a:rPr>
              <a:t>Srini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Seetharaman</a:t>
            </a:r>
            <a:r>
              <a:rPr lang="en-US" sz="3600" dirty="0" smtClean="0">
                <a:solidFill>
                  <a:srgbClr val="000000"/>
                </a:solidFill>
              </a:rPr>
              <a:t>, Murphy </a:t>
            </a:r>
            <a:r>
              <a:rPr lang="en-US" sz="3600" dirty="0" smtClean="0">
                <a:solidFill>
                  <a:srgbClr val="000000"/>
                </a:solidFill>
              </a:rPr>
              <a:t>McCauley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401B-446F-5E45-9E96-9F8C77B5C5E8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OpenFlow</a:t>
            </a:r>
            <a:r>
              <a:rPr lang="en-US" dirty="0" smtClean="0">
                <a:latin typeface="Calibri" charset="0"/>
              </a:rPr>
              <a:t> Progression</a:t>
            </a:r>
            <a:endParaRPr lang="en-US" dirty="0">
              <a:latin typeface="Calibri" charset="0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81646" cy="47545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OF v1.0: released end of 2009: “Into the Campus”</a:t>
            </a:r>
          </a:p>
          <a:p>
            <a:pPr eaLnBrk="1" hangingPunct="1"/>
            <a:r>
              <a:rPr lang="en-US" sz="2800" dirty="0" smtClean="0"/>
              <a:t>OF </a:t>
            </a:r>
            <a:r>
              <a:rPr lang="en-US" sz="2800" dirty="0"/>
              <a:t>v1.1:</a:t>
            </a:r>
            <a:r>
              <a:rPr lang="en-US" sz="2800" dirty="0" smtClean="0"/>
              <a:t> released March 1 2011: “Into the WAN”</a:t>
            </a:r>
          </a:p>
          <a:p>
            <a:pPr lvl="1" eaLnBrk="1" hangingPunct="1"/>
            <a:r>
              <a:rPr lang="en-US" sz="2400" dirty="0"/>
              <a:t>multiple tables: leverage additional tables</a:t>
            </a:r>
          </a:p>
          <a:p>
            <a:pPr lvl="1" eaLnBrk="1" hangingPunct="1"/>
            <a:r>
              <a:rPr lang="en-US" sz="2400" dirty="0"/>
              <a:t>tags and </a:t>
            </a:r>
            <a:r>
              <a:rPr lang="en-US" sz="2400" dirty="0" smtClean="0"/>
              <a:t>tunnels: MPLS, VLAN, virtual ports</a:t>
            </a:r>
          </a:p>
          <a:p>
            <a:pPr lvl="1" eaLnBrk="1" hangingPunct="1"/>
            <a:r>
              <a:rPr lang="en-US" sz="2400" dirty="0"/>
              <a:t>multipath </a:t>
            </a:r>
            <a:r>
              <a:rPr lang="en-US" sz="2400" dirty="0" smtClean="0"/>
              <a:t>forwarding: ECMP, groups</a:t>
            </a:r>
          </a:p>
          <a:p>
            <a:pPr eaLnBrk="1" hangingPunct="1"/>
            <a:r>
              <a:rPr lang="en-US" sz="2800" dirty="0"/>
              <a:t> OF </a:t>
            </a:r>
            <a:r>
              <a:rPr lang="en-US" sz="2800" dirty="0" smtClean="0"/>
              <a:t>v1.2: approved Dec 8 2011: “Extensible Protocol”</a:t>
            </a:r>
          </a:p>
          <a:p>
            <a:pPr lvl="1" eaLnBrk="1" hangingPunct="1"/>
            <a:r>
              <a:rPr lang="en-US" sz="2400" dirty="0" smtClean="0"/>
              <a:t>extensible match</a:t>
            </a:r>
          </a:p>
          <a:p>
            <a:pPr lvl="1" eaLnBrk="1" hangingPunct="1"/>
            <a:r>
              <a:rPr lang="en-US" sz="2400" dirty="0" smtClean="0"/>
              <a:t>extensible actions</a:t>
            </a:r>
          </a:p>
          <a:p>
            <a:pPr lvl="1" eaLnBrk="1" hangingPunct="1"/>
            <a:r>
              <a:rPr lang="en-US" sz="2400" dirty="0" smtClean="0"/>
              <a:t>IPv6</a:t>
            </a:r>
          </a:p>
          <a:p>
            <a:pPr lvl="1" eaLnBrk="1" hangingPunct="1"/>
            <a:r>
              <a:rPr lang="en-US" sz="2400" dirty="0" smtClean="0"/>
              <a:t>multiple controllers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5D4-4F10-C846-B26F-597ACDA994C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21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  <a:endParaRPr lang="en-US" sz="2400" dirty="0">
              <a:latin typeface="Calibri" charset="0"/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3" grpId="0" animBg="1"/>
      <p:bldP spid="14" grpId="0" animBg="1"/>
      <p:bldP spid="15" grpId="0" animBg="1"/>
      <p:bldP spid="16" grpId="0" animBg="1"/>
      <p:bldP spid="17" grpId="0" animBg="1"/>
      <p:bldP spid="269337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D521-F27E-6F44-86F8-1AB1FF00EE51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317" y="1160463"/>
          <a:ext cx="9004300" cy="269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04"/>
                <a:gridCol w="820035"/>
                <a:gridCol w="1077300"/>
                <a:gridCol w="4094387"/>
                <a:gridCol w="2015674"/>
              </a:tblGrid>
              <a:tr h="4130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Vendor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Virtualize</a:t>
                      </a:r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</a:t>
                      </a:r>
                      <a:endParaRPr lang="en-US" sz="1600" dirty="0"/>
                    </a:p>
                  </a:txBody>
                  <a:tcPr/>
                </a:tc>
              </a:tr>
              <a:tr h="76700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HP </a:t>
                      </a:r>
                      <a:r>
                        <a:rPr lang="en-US" sz="1600" b="1" dirty="0" err="1" smtClean="0"/>
                        <a:t>ProCurve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5400zl, 6600, 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1 OF instance per VLAN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LACP, VLAN and STP processing before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OF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Wildcard rules or non-IP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pkts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 processed in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s/w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Header rewriting in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s/w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CPU protects mgmt during loop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</a:tr>
              <a:tr h="76700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Pronto</a:t>
                      </a:r>
                      <a:r>
                        <a:rPr lang="en-US" sz="1600" dirty="0" smtClean="0"/>
                        <a:t>/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Pica8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3290, 3780, 3920, 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1 OF instance per switch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No legacy protocols (like VLAN and STP)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Most actions processed in hardware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MAC header rewriting in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h/w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3000252"/>
            <a:ext cx="1905000" cy="655638"/>
          </a:xfrm>
          <a:prstGeom prst="rect">
            <a:avLst/>
          </a:prstGeom>
          <a:noFill/>
        </p:spPr>
      </p:pic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6043" y="1758496"/>
            <a:ext cx="1371600" cy="1009650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4304" y="4022746"/>
          <a:ext cx="8294914" cy="214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/>
                <a:gridCol w="1126671"/>
                <a:gridCol w="1845126"/>
                <a:gridCol w="2171700"/>
                <a:gridCol w="2106388"/>
              </a:tblGrid>
              <a:tr h="3474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Platform(s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 Author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60238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OpenFlow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Linux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Stanford/</a:t>
                      </a:r>
                      <a:r>
                        <a:rPr lang="en-US" sz="1600" dirty="0" err="1" smtClean="0"/>
                        <a:t>Nicira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designed for extensibility</a:t>
                      </a:r>
                      <a:endParaRPr lang="en-US" sz="1600" dirty="0"/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Open </a:t>
                      </a:r>
                      <a:r>
                        <a:rPr lang="en-US" sz="1600" b="1" dirty="0" err="1" smtClean="0"/>
                        <a:t>vSwitch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C/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Python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Linux/BSD?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 Pfaff/</a:t>
                      </a:r>
                      <a:r>
                        <a:rPr lang="en-US" sz="1600" dirty="0" err="1" smtClean="0"/>
                        <a:t>Nicira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</a:t>
                      </a:r>
                      <a:r>
                        <a:rPr lang="en-US" sz="1600" baseline="0" dirty="0" smtClean="0"/>
                        <a:t> Linux kernel 3.3+</a:t>
                      </a:r>
                      <a:endParaRPr lang="en-US" sz="1600" dirty="0"/>
                    </a:p>
                  </a:txBody>
                  <a:tcPr/>
                </a:tc>
              </a:tr>
              <a:tr h="5406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C/</a:t>
                      </a:r>
                      <a:r>
                        <a:rPr lang="en-US" sz="1600" dirty="0" err="1" smtClean="0"/>
                        <a:t>Lua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Linux-based Hardware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Switches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 </a:t>
                      </a:r>
                      <a:r>
                        <a:rPr lang="en-US" sz="1600" dirty="0" err="1" smtClean="0"/>
                        <a:t>Talayco/BigSwitch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Bare </a:t>
                      </a:r>
                      <a:r>
                        <a:rPr lang="en-US" sz="1600" dirty="0" err="1" smtClean="0"/>
                        <a:t>OpenFlow</a:t>
                      </a:r>
                      <a:r>
                        <a:rPr lang="en-US" sz="1600" dirty="0" smtClean="0"/>
                        <a:t> switch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Maestro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D521-F27E-6F44-86F8-1AB1FF00EE5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9238" y="1175438"/>
          <a:ext cx="8458197" cy="394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39"/>
                <a:gridCol w="1355272"/>
                <a:gridCol w="2530928"/>
                <a:gridCol w="3461658"/>
              </a:tblGrid>
              <a:tr h="3267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 Author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60238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OpenFlow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Stanford/</a:t>
                      </a:r>
                      <a:r>
                        <a:rPr lang="en-US" sz="1600" dirty="0" err="1" smtClean="0"/>
                        <a:t>Nicira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designed for extensibility</a:t>
                      </a:r>
                      <a:endParaRPr lang="en-US" sz="1600" dirty="0"/>
                    </a:p>
                  </a:txBody>
                  <a:tcPr/>
                </a:tc>
              </a:tr>
              <a:tr h="38102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Python,</a:t>
                      </a:r>
                      <a:r>
                        <a:rPr lang="en-US" sz="1600" b="1" baseline="0" dirty="0" smtClean="0"/>
                        <a:t> C++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Nicira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actively</a:t>
                      </a:r>
                      <a:r>
                        <a:rPr lang="en-US" sz="1600" baseline="0" dirty="0" smtClean="0"/>
                        <a:t> developed</a:t>
                      </a:r>
                      <a:endParaRPr lang="en-US" sz="16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Beacon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David</a:t>
                      </a:r>
                      <a:r>
                        <a:rPr lang="en-US" sz="1600" baseline="0" dirty="0" smtClean="0"/>
                        <a:t> Erickson (Stanford)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runtime modular, web UI </a:t>
                      </a:r>
                      <a:r>
                        <a:rPr lang="en-US" sz="1600" dirty="0" smtClean="0"/>
                        <a:t>framework,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regression </a:t>
                      </a:r>
                      <a:r>
                        <a:rPr lang="en-US" sz="1600" dirty="0" smtClean="0"/>
                        <a:t>test framework</a:t>
                      </a:r>
                      <a:endParaRPr lang="en-US" sz="1600" dirty="0"/>
                    </a:p>
                  </a:txBody>
                  <a:tcPr/>
                </a:tc>
              </a:tr>
              <a:tr h="318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Maestro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Zheng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Cai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Rice)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Trema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Ruby,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includes emulator, regression test framework</a:t>
                      </a:r>
                    </a:p>
                  </a:txBody>
                  <a:tcPr/>
                </a:tc>
              </a:tr>
              <a:tr h="37664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RouteFlow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CPqD</a:t>
                      </a:r>
                      <a:r>
                        <a:rPr lang="en-US" sz="1600" baseline="0" dirty="0" smtClean="0"/>
                        <a:t> (Brazil)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virtual IP routing as a  service</a:t>
                      </a:r>
                      <a:endParaRPr lang="en-US" sz="1600" dirty="0" smtClean="0"/>
                    </a:p>
                  </a:txBody>
                  <a:tcPr/>
                </a:tc>
              </a:tr>
              <a:tr h="3766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Python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66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Floodlight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BigSwitch</a:t>
                      </a:r>
                      <a:r>
                        <a:rPr lang="en-US" sz="1600" dirty="0" smtClean="0"/>
                        <a:t>, based on Beacon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238" y="5279132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Too many to easily </a:t>
            </a:r>
            <a:r>
              <a:rPr lang="en-US" sz="3200" dirty="0" smtClean="0">
                <a:latin typeface="Calibri"/>
                <a:cs typeface="Calibri"/>
              </a:rPr>
              <a:t>keep </a:t>
            </a:r>
            <a:r>
              <a:rPr lang="en-US" sz="3200" dirty="0" smtClean="0">
                <a:latin typeface="Calibri"/>
                <a:cs typeface="Calibri"/>
              </a:rPr>
              <a:t>track of</a:t>
            </a:r>
            <a:r>
              <a:rPr lang="en-US" sz="3200" dirty="0" smtClean="0">
                <a:latin typeface="Calibri"/>
                <a:cs typeface="Calibri"/>
              </a:rPr>
              <a:t>…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http://yuba.stanford.edu/~casado/of-sw.html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Slicing</a:t>
            </a:r>
          </a:p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25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Maestro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9320" grpId="0"/>
      <p:bldP spid="25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008063"/>
          </a:xfrm>
        </p:spPr>
        <p:txBody>
          <a:bodyPr rIns="81277"/>
          <a:lstStyle/>
          <a:p>
            <a:pPr marL="55563" eaLnBrk="1" hangingPunct="1"/>
            <a:r>
              <a:rPr lang="en-US" sz="4000" smtClean="0">
                <a:latin typeface="Calibri" pitchFamily="34" charset="0"/>
              </a:rPr>
              <a:t>FlowVisor Creates Virtual Networks</a:t>
            </a:r>
          </a:p>
        </p:txBody>
      </p:sp>
      <p:pic>
        <p:nvPicPr>
          <p:cNvPr id="121858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86450"/>
            <a:ext cx="7239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185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288" y="5886450"/>
            <a:ext cx="725487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1860" name="Line 5"/>
          <p:cNvSpPr>
            <a:spLocks noChangeShapeType="1"/>
          </p:cNvSpPr>
          <p:nvPr/>
        </p:nvSpPr>
        <p:spPr bwMode="auto">
          <a:xfrm flipH="1">
            <a:off x="1611313" y="4016375"/>
            <a:ext cx="628650" cy="1139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1" name="Line 6"/>
          <p:cNvSpPr>
            <a:spLocks noChangeShapeType="1"/>
          </p:cNvSpPr>
          <p:nvPr/>
        </p:nvSpPr>
        <p:spPr bwMode="auto">
          <a:xfrm>
            <a:off x="3981450" y="5659438"/>
            <a:ext cx="288925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14663" y="5156200"/>
            <a:ext cx="1304925" cy="503238"/>
            <a:chOff x="0" y="0"/>
            <a:chExt cx="1169" cy="449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121920" name="AutoShape 9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5400 h 21600"/>
                  <a:gd name="T4" fmla="*/ 0 w 21600"/>
                  <a:gd name="T5" fmla="*/ 16200 h 21600"/>
                  <a:gd name="T6" fmla="*/ 10800 w 21600"/>
                  <a:gd name="T7" fmla="*/ 21600 h 21600"/>
                  <a:gd name="T8" fmla="*/ 21600 w 21600"/>
                  <a:gd name="T9" fmla="*/ 16200 h 21600"/>
                  <a:gd name="T10" fmla="*/ 21600 w 21600"/>
                  <a:gd name="T11" fmla="*/ 5400 h 21600"/>
                  <a:gd name="T12" fmla="*/ 10800 w 21600"/>
                  <a:gd name="T13" fmla="*/ 0 h 21600"/>
                  <a:gd name="T14" fmla="*/ 1080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21" name="Rectangle 10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121918" name="AutoShape 12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1080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19" name="Rectangle 13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21863" name="Rectangle 14"/>
          <p:cNvSpPr>
            <a:spLocks/>
          </p:cNvSpPr>
          <p:nvPr/>
        </p:nvSpPr>
        <p:spPr bwMode="auto">
          <a:xfrm>
            <a:off x="3446463" y="5153025"/>
            <a:ext cx="8556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21864" name="Picture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0713" y="5238750"/>
            <a:ext cx="39211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35000" y="5156200"/>
            <a:ext cx="1304925" cy="503238"/>
            <a:chOff x="0" y="0"/>
            <a:chExt cx="1169" cy="449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121914" name="AutoShape 18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5400 h 21600"/>
                  <a:gd name="T4" fmla="*/ 0 w 21600"/>
                  <a:gd name="T5" fmla="*/ 16200 h 21600"/>
                  <a:gd name="T6" fmla="*/ 10800 w 21600"/>
                  <a:gd name="T7" fmla="*/ 21600 h 21600"/>
                  <a:gd name="T8" fmla="*/ 21600 w 21600"/>
                  <a:gd name="T9" fmla="*/ 16200 h 21600"/>
                  <a:gd name="T10" fmla="*/ 21600 w 21600"/>
                  <a:gd name="T11" fmla="*/ 5400 h 21600"/>
                  <a:gd name="T12" fmla="*/ 10800 w 21600"/>
                  <a:gd name="T13" fmla="*/ 0 h 21600"/>
                  <a:gd name="T14" fmla="*/ 1080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15" name="Rectangle 19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121912" name="AutoShape 21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1080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13" name="Rectangle 22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21866" name="Rectangle 23"/>
          <p:cNvSpPr>
            <a:spLocks/>
          </p:cNvSpPr>
          <p:nvPr/>
        </p:nvSpPr>
        <p:spPr bwMode="auto">
          <a:xfrm>
            <a:off x="1073150" y="5153025"/>
            <a:ext cx="8556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21867" name="Picture 2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" y="5238750"/>
            <a:ext cx="393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998663" y="3560763"/>
            <a:ext cx="1304925" cy="501650"/>
            <a:chOff x="0" y="0"/>
            <a:chExt cx="1169" cy="449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121908" name="AutoShape 2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5400 h 21600"/>
                  <a:gd name="T4" fmla="*/ 0 w 21600"/>
                  <a:gd name="T5" fmla="*/ 16200 h 21600"/>
                  <a:gd name="T6" fmla="*/ 10800 w 21600"/>
                  <a:gd name="T7" fmla="*/ 21600 h 21600"/>
                  <a:gd name="T8" fmla="*/ 21600 w 21600"/>
                  <a:gd name="T9" fmla="*/ 16200 h 21600"/>
                  <a:gd name="T10" fmla="*/ 21600 w 21600"/>
                  <a:gd name="T11" fmla="*/ 5400 h 21600"/>
                  <a:gd name="T12" fmla="*/ 10800 w 21600"/>
                  <a:gd name="T13" fmla="*/ 0 h 21600"/>
                  <a:gd name="T14" fmla="*/ 1080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09" name="Rectangle 28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121906" name="AutoShape 3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1080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07" name="Rectangle 31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21869" name="Rectangle 32"/>
          <p:cNvSpPr>
            <a:spLocks/>
          </p:cNvSpPr>
          <p:nvPr/>
        </p:nvSpPr>
        <p:spPr bwMode="auto">
          <a:xfrm>
            <a:off x="2432050" y="3560763"/>
            <a:ext cx="8556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21870" name="Picture 3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4713" y="3641725"/>
            <a:ext cx="392112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1871" name="Line 34"/>
          <p:cNvSpPr>
            <a:spLocks noChangeShapeType="1"/>
          </p:cNvSpPr>
          <p:nvPr/>
        </p:nvSpPr>
        <p:spPr bwMode="auto">
          <a:xfrm>
            <a:off x="3063875" y="4016375"/>
            <a:ext cx="628650" cy="1139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2" name="Line 35"/>
          <p:cNvSpPr>
            <a:spLocks noChangeShapeType="1"/>
          </p:cNvSpPr>
          <p:nvPr/>
        </p:nvSpPr>
        <p:spPr bwMode="auto">
          <a:xfrm flipH="1">
            <a:off x="695325" y="5659438"/>
            <a:ext cx="338138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3" name="Rectangle 36"/>
          <p:cNvSpPr>
            <a:spLocks/>
          </p:cNvSpPr>
          <p:nvPr/>
        </p:nvSpPr>
        <p:spPr bwMode="auto">
          <a:xfrm>
            <a:off x="3508375" y="3276600"/>
            <a:ext cx="950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500">
                <a:latin typeface="Calibri" pitchFamily="34" charset="0"/>
                <a:cs typeface="Arial" charset="0"/>
                <a:sym typeface="Arial" charset="0"/>
              </a:rPr>
              <a:t>OpenFlow</a:t>
            </a:r>
          </a:p>
          <a:p>
            <a:pPr marL="39688" defTabSz="642938"/>
            <a:r>
              <a:rPr lang="en-US" sz="1500">
                <a:latin typeface="Calibri" pitchFamily="34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21874" name="Line 37"/>
          <p:cNvSpPr>
            <a:spLocks noChangeShapeType="1"/>
          </p:cNvSpPr>
          <p:nvPr/>
        </p:nvSpPr>
        <p:spPr bwMode="auto">
          <a:xfrm rot="10800000" flipH="1">
            <a:off x="4270375" y="4170363"/>
            <a:ext cx="1370013" cy="10652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5" name="Line 38"/>
          <p:cNvSpPr>
            <a:spLocks noChangeShapeType="1"/>
          </p:cNvSpPr>
          <p:nvPr/>
        </p:nvSpPr>
        <p:spPr bwMode="auto">
          <a:xfrm rot="10800000" flipH="1">
            <a:off x="3357563" y="3713163"/>
            <a:ext cx="1754187" cy="746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6" name="Line 39"/>
          <p:cNvSpPr>
            <a:spLocks noChangeShapeType="1"/>
          </p:cNvSpPr>
          <p:nvPr/>
        </p:nvSpPr>
        <p:spPr bwMode="auto">
          <a:xfrm rot="10800000" flipH="1">
            <a:off x="1984375" y="4092575"/>
            <a:ext cx="3122613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5105400" y="3429000"/>
            <a:ext cx="2057400" cy="685800"/>
            <a:chOff x="0" y="0"/>
            <a:chExt cx="3000" cy="664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121902" name="AutoShape 42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1903" name="Rectangle 43"/>
              <p:cNvSpPr>
                <a:spLocks/>
              </p:cNvSpPr>
              <p:nvPr/>
            </p:nvSpPr>
            <p:spPr bwMode="auto">
              <a:xfrm>
                <a:off x="31" y="32"/>
                <a:ext cx="2939" cy="5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21901" name="Rectangle 44"/>
            <p:cNvSpPr>
              <a:spLocks/>
            </p:cNvSpPr>
            <p:nvPr/>
          </p:nvSpPr>
          <p:spPr bwMode="auto">
            <a:xfrm>
              <a:off x="734" y="181"/>
              <a:ext cx="1537" cy="3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26788" tIns="26788" rIns="79139" bIns="26788" anchor="ctr">
              <a:spAutoFit/>
            </a:bodyPr>
            <a:lstStyle/>
            <a:p>
              <a:pPr algn="ctr" defTabSz="642938"/>
              <a:r>
                <a:rPr lang="en-US" sz="1700">
                  <a:latin typeface="Calibri" pitchFamily="34" charset="0"/>
                  <a:cs typeface="Arial" charset="0"/>
                  <a:sym typeface="Arial" charset="0"/>
                </a:rPr>
                <a:t>FlowVisor</a:t>
              </a:r>
            </a:p>
          </p:txBody>
        </p:sp>
      </p:grpSp>
      <p:sp>
        <p:nvSpPr>
          <p:cNvPr id="121878" name="Rectangle 45"/>
          <p:cNvSpPr>
            <a:spLocks/>
          </p:cNvSpPr>
          <p:nvPr/>
        </p:nvSpPr>
        <p:spPr bwMode="auto">
          <a:xfrm>
            <a:off x="3135851" y="1273632"/>
            <a:ext cx="129432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smtClean="0">
                <a:latin typeface="Calibri" pitchFamily="34" charset="0"/>
                <a:cs typeface="Arial" charset="0"/>
                <a:sym typeface="Arial" charset="0"/>
              </a:rPr>
              <a:t>Simple switch</a:t>
            </a:r>
            <a:endParaRPr lang="en-US" sz="1700" dirty="0"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121879" name="Rectangle 46"/>
          <p:cNvSpPr>
            <a:spLocks/>
          </p:cNvSpPr>
          <p:nvPr/>
        </p:nvSpPr>
        <p:spPr bwMode="auto">
          <a:xfrm>
            <a:off x="5279920" y="1148445"/>
            <a:ext cx="104002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err="1" smtClean="0">
                <a:latin typeface="Calibri" pitchFamily="34" charset="0"/>
                <a:cs typeface="Arial" charset="0"/>
                <a:sym typeface="Arial" charset="0"/>
              </a:rPr>
              <a:t>CloudNaaS</a:t>
            </a:r>
            <a:endParaRPr lang="en-US" sz="1700" dirty="0">
              <a:latin typeface="Calibri" pitchFamily="34" charset="0"/>
              <a:cs typeface="Arial" charset="0"/>
              <a:sym typeface="Arial" charset="0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3508375" y="1752600"/>
            <a:ext cx="911225" cy="909638"/>
            <a:chOff x="0" y="0"/>
            <a:chExt cx="816" cy="816"/>
          </a:xfrm>
        </p:grpSpPr>
        <p:pic>
          <p:nvPicPr>
            <p:cNvPr id="121899" name="Picture 4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5383213" y="1600200"/>
            <a:ext cx="911225" cy="911225"/>
            <a:chOff x="0" y="0"/>
            <a:chExt cx="816" cy="816"/>
          </a:xfrm>
        </p:grpSpPr>
        <p:pic>
          <p:nvPicPr>
            <p:cNvPr id="121898" name="Picture 5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7508875" y="1752600"/>
            <a:ext cx="911225" cy="909638"/>
            <a:chOff x="0" y="0"/>
            <a:chExt cx="816" cy="816"/>
          </a:xfrm>
        </p:grpSpPr>
        <p:pic>
          <p:nvPicPr>
            <p:cNvPr id="121897" name="Picture 5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21883" name="Line 54"/>
          <p:cNvSpPr>
            <a:spLocks noChangeShapeType="1"/>
          </p:cNvSpPr>
          <p:nvPr/>
        </p:nvSpPr>
        <p:spPr bwMode="auto">
          <a:xfrm rot="10800000">
            <a:off x="4159250" y="2589213"/>
            <a:ext cx="1371600" cy="838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4" name="Line 55"/>
          <p:cNvSpPr>
            <a:spLocks noChangeShapeType="1"/>
          </p:cNvSpPr>
          <p:nvPr/>
        </p:nvSpPr>
        <p:spPr bwMode="auto">
          <a:xfrm rot="10800000">
            <a:off x="5757863" y="2439988"/>
            <a:ext cx="533400" cy="9890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5" name="Line 56"/>
          <p:cNvSpPr>
            <a:spLocks noChangeShapeType="1"/>
          </p:cNvSpPr>
          <p:nvPr/>
        </p:nvSpPr>
        <p:spPr bwMode="auto">
          <a:xfrm rot="10800000" flipH="1">
            <a:off x="7242175" y="2590800"/>
            <a:ext cx="652463" cy="838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6" name="Rectangle 57"/>
          <p:cNvSpPr>
            <a:spLocks/>
          </p:cNvSpPr>
          <p:nvPr/>
        </p:nvSpPr>
        <p:spPr bwMode="auto">
          <a:xfrm>
            <a:off x="6365875" y="2849563"/>
            <a:ext cx="950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500" u="sng">
                <a:latin typeface="Calibri" pitchFamily="34" charset="0"/>
                <a:cs typeface="Arial" charset="0"/>
                <a:sym typeface="Arial" charset="0"/>
              </a:rPr>
              <a:t>OpenFlow</a:t>
            </a:r>
          </a:p>
          <a:p>
            <a:pPr marL="39688" defTabSz="642938"/>
            <a:r>
              <a:rPr lang="en-US" sz="1500" u="sng">
                <a:latin typeface="Calibri" pitchFamily="34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21887" name="Rectangle 58"/>
          <p:cNvSpPr>
            <a:spLocks/>
          </p:cNvSpPr>
          <p:nvPr/>
        </p:nvSpPr>
        <p:spPr bwMode="auto">
          <a:xfrm>
            <a:off x="7594199" y="1241657"/>
            <a:ext cx="69954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err="1" smtClean="0">
                <a:latin typeface="Calibri" pitchFamily="34" charset="0"/>
                <a:cs typeface="Arial" charset="0"/>
                <a:sym typeface="Arial" charset="0"/>
              </a:rPr>
              <a:t>Stratos</a:t>
            </a:r>
            <a:endParaRPr lang="en-US" sz="1700" dirty="0"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121888" name="Line 59"/>
          <p:cNvSpPr>
            <a:spLocks noChangeShapeType="1"/>
          </p:cNvSpPr>
          <p:nvPr/>
        </p:nvSpPr>
        <p:spPr bwMode="auto">
          <a:xfrm rot="10800000" flipH="1" flipV="1">
            <a:off x="6784975" y="365760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9" name="Line 60"/>
          <p:cNvSpPr>
            <a:spLocks noChangeShapeType="1"/>
          </p:cNvSpPr>
          <p:nvPr/>
        </p:nvSpPr>
        <p:spPr bwMode="auto">
          <a:xfrm rot="10800000" flipH="1" flipV="1">
            <a:off x="6784975" y="3884613"/>
            <a:ext cx="762000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1" name="AutoShape 61"/>
          <p:cNvSpPr>
            <a:spLocks noChangeArrowheads="1"/>
          </p:cNvSpPr>
          <p:nvPr/>
        </p:nvSpPr>
        <p:spPr bwMode="auto">
          <a:xfrm>
            <a:off x="7546975" y="3505200"/>
            <a:ext cx="1371600" cy="533400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2942" name="AutoShape 62"/>
          <p:cNvSpPr>
            <a:spLocks noChangeArrowheads="1"/>
          </p:cNvSpPr>
          <p:nvPr/>
        </p:nvSpPr>
        <p:spPr bwMode="auto">
          <a:xfrm>
            <a:off x="7623175" y="3581400"/>
            <a:ext cx="1371600" cy="5334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2943" name="AutoShape 63"/>
          <p:cNvSpPr>
            <a:spLocks noChangeArrowheads="1"/>
          </p:cNvSpPr>
          <p:nvPr/>
        </p:nvSpPr>
        <p:spPr bwMode="auto">
          <a:xfrm>
            <a:off x="7699374" y="3657600"/>
            <a:ext cx="1371600" cy="61264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+mn-lt"/>
              </a:rPr>
              <a:t>Reservations</a:t>
            </a:r>
            <a:endParaRPr lang="de-DE" b="1" dirty="0">
              <a:latin typeface="+mn-lt"/>
            </a:endParaRPr>
          </a:p>
        </p:txBody>
      </p:sp>
      <p:sp>
        <p:nvSpPr>
          <p:cNvPr id="122945" name="AutoShape 65"/>
          <p:cNvSpPr>
            <a:spLocks noChangeArrowheads="1"/>
          </p:cNvSpPr>
          <p:nvPr/>
        </p:nvSpPr>
        <p:spPr bwMode="auto">
          <a:xfrm>
            <a:off x="5181600" y="4419600"/>
            <a:ext cx="3962400" cy="2209800"/>
          </a:xfrm>
          <a:prstGeom prst="wedgeEllipseCallout">
            <a:avLst>
              <a:gd name="adj1" fmla="val -21917"/>
              <a:gd name="adj2" fmla="val -631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FlowVisor</a:t>
            </a:r>
            <a:r>
              <a:rPr lang="en-US" dirty="0">
                <a:latin typeface="+mn-lt"/>
              </a:rPr>
              <a:t> slices </a:t>
            </a:r>
            <a:r>
              <a:rPr lang="en-US" dirty="0" err="1">
                <a:latin typeface="+mn-lt"/>
              </a:rPr>
              <a:t>OpenFlow</a:t>
            </a:r>
            <a:r>
              <a:rPr lang="en-US" dirty="0">
                <a:latin typeface="+mn-lt"/>
              </a:rPr>
              <a:t> networks, creating multiple isolated and programmable logical networks on the same physical topology.</a:t>
            </a:r>
            <a:endParaRPr lang="de-DE" dirty="0">
              <a:latin typeface="+mn-lt"/>
            </a:endParaRPr>
          </a:p>
        </p:txBody>
      </p: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152400" y="198120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Each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application runs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in an isolated slice of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network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.</a:t>
            </a:r>
            <a:endParaRPr lang="de-DE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0B8AD-CEEB-4C00-B56A-8AAC6C103756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Slicing</a:t>
            </a:r>
          </a:p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27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90525" y="2095500"/>
            <a:ext cx="8334375" cy="10890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9525">
            <a:solidFill>
              <a:srgbClr val="F2DCDB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6" name="TextBox 26"/>
          <p:cNvSpPr txBox="1">
            <a:spLocks noChangeArrowheads="1"/>
          </p:cNvSpPr>
          <p:nvPr/>
        </p:nvSpPr>
        <p:spPr bwMode="auto">
          <a:xfrm>
            <a:off x="7065963" y="2476500"/>
            <a:ext cx="170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9907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CloudNaaS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5429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Simple Switch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5038725" y="2476500"/>
            <a:ext cx="182880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3438525" y="25019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Stratos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Maestro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69326" grpId="0"/>
      <p:bldP spid="38" grpId="0" animBg="1"/>
      <p:bldP spid="39" grpId="0" animBg="1"/>
      <p:bldP spid="63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55613" y="1535113"/>
            <a:ext cx="4041775" cy="639762"/>
          </a:xfrm>
        </p:spPr>
        <p:txBody>
          <a:bodyPr/>
          <a:lstStyle/>
          <a:p>
            <a:r>
              <a:rPr lang="en-US" dirty="0" smtClean="0"/>
              <a:t>Wisconsin Projects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55613" y="2174875"/>
            <a:ext cx="4041775" cy="3951288"/>
          </a:xfrm>
        </p:spPr>
        <p:txBody>
          <a:bodyPr/>
          <a:lstStyle/>
          <a:p>
            <a:r>
              <a:rPr lang="en-US" dirty="0" err="1" smtClean="0"/>
              <a:t>Stratos</a:t>
            </a:r>
            <a:endParaRPr lang="en-US" dirty="0" smtClean="0"/>
          </a:p>
          <a:p>
            <a:r>
              <a:rPr lang="en-US" dirty="0" err="1" smtClean="0"/>
              <a:t>CloudNaaS</a:t>
            </a:r>
            <a:endParaRPr lang="en-US" dirty="0" smtClean="0"/>
          </a:p>
          <a:p>
            <a:r>
              <a:rPr lang="en-US" dirty="0" err="1" smtClean="0"/>
              <a:t>OpenSAFE</a:t>
            </a:r>
            <a:endParaRPr lang="en-US" dirty="0" smtClean="0"/>
          </a:p>
          <a:p>
            <a:r>
              <a:rPr lang="en-US" dirty="0" smtClean="0"/>
              <a:t>ECOS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SDN Applications</a:t>
            </a:r>
            <a:endParaRPr lang="en-US" sz="36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646612" y="1535113"/>
            <a:ext cx="4040188" cy="639762"/>
          </a:xfrm>
        </p:spPr>
        <p:txBody>
          <a:bodyPr/>
          <a:lstStyle/>
          <a:p>
            <a:r>
              <a:rPr lang="en-US" dirty="0" smtClean="0"/>
              <a:t>Stanford Demos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sz="half" idx="2"/>
          </p:nvPr>
        </p:nvSpPr>
        <p:spPr>
          <a:xfrm>
            <a:off x="4646612" y="2174875"/>
            <a:ext cx="4040188" cy="3951288"/>
          </a:xfrm>
        </p:spPr>
        <p:txBody>
          <a:bodyPr/>
          <a:lstStyle/>
          <a:p>
            <a:r>
              <a:rPr lang="en-US" dirty="0" smtClean="0"/>
              <a:t>Wireless mobility</a:t>
            </a:r>
          </a:p>
          <a:p>
            <a:r>
              <a:rPr lang="en-US" dirty="0" smtClean="0"/>
              <a:t>VM mobility/migration</a:t>
            </a:r>
          </a:p>
          <a:p>
            <a:r>
              <a:rPr lang="en-US" dirty="0" smtClean="0"/>
              <a:t>Network virtualization</a:t>
            </a:r>
          </a:p>
          <a:p>
            <a:r>
              <a:rPr lang="en-US" dirty="0" smtClean="0"/>
              <a:t>Power </a:t>
            </a:r>
            <a:r>
              <a:rPr lang="en-US" dirty="0" smtClean="0"/>
              <a:t>management</a:t>
            </a:r>
            <a:endParaRPr lang="en-US" dirty="0" smtClean="0"/>
          </a:p>
          <a:p>
            <a:r>
              <a:rPr lang="en-US" dirty="0" smtClean="0"/>
              <a:t>Load balancing</a:t>
            </a:r>
          </a:p>
          <a:p>
            <a:r>
              <a:rPr lang="en-US" dirty="0" smtClean="0"/>
              <a:t>Traffic Engineering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16 at 11.32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766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03D-69EA-144D-B9C0-DACDB6504424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877" y="5251450"/>
            <a:ext cx="8215923" cy="1470025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eaLnBrk="1" hangingPunct="1"/>
            <a:r>
              <a:rPr lang="en-US" sz="7200" dirty="0" err="1" smtClean="0">
                <a:solidFill>
                  <a:srgbClr val="FF0000"/>
                </a:solidFill>
                <a:latin typeface="Calibri" charset="0"/>
              </a:rPr>
              <a:t>openflow.org</a:t>
            </a:r>
            <a:r>
              <a:rPr lang="en-US" sz="7200" dirty="0" smtClean="0">
                <a:solidFill>
                  <a:srgbClr val="FF0000"/>
                </a:solidFill>
                <a:latin typeface="Calibri" charset="0"/>
              </a:rPr>
              <a:t>/videos</a:t>
            </a:r>
            <a:endParaRPr lang="en-US" sz="7200" dirty="0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685800" y="2403225"/>
            <a:ext cx="80010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charset="0"/>
              </a:rPr>
              <a:t>What is SDN, opt. 1</a:t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/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“The </a:t>
            </a:r>
            <a:r>
              <a:rPr lang="en-US" sz="4000" dirty="0" err="1" smtClean="0">
                <a:latin typeface="Calibri" charset="0"/>
              </a:rPr>
              <a:t>McKeown</a:t>
            </a:r>
            <a:r>
              <a:rPr lang="en-US" sz="4000" dirty="0" smtClean="0">
                <a:latin typeface="Calibri" charset="0"/>
              </a:rPr>
              <a:t> View”:</a:t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Refactoring </a:t>
            </a:r>
            <a:r>
              <a:rPr lang="en-US" sz="4000" dirty="0" smtClean="0">
                <a:latin typeface="Calibri" charset="0"/>
              </a:rPr>
              <a:t>Functionality</a:t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/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Define SDN by its placement of functionality.</a:t>
            </a:r>
            <a:endParaRPr lang="en-US" sz="4000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03D-69EA-144D-B9C0-DACDB650442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463"/>
            <a:ext cx="8229600" cy="4754563"/>
          </a:xfrm>
        </p:spPr>
        <p:txBody>
          <a:bodyPr/>
          <a:lstStyle/>
          <a:p>
            <a:r>
              <a:rPr lang="en-US" sz="2800" dirty="0" smtClean="0"/>
              <a:t>DIFANE</a:t>
            </a:r>
          </a:p>
          <a:p>
            <a:pPr lvl="1"/>
            <a:r>
              <a:rPr lang="en-US" sz="2400" dirty="0" smtClean="0"/>
              <a:t>Rule partitioning for controller-less flow insertion</a:t>
            </a:r>
          </a:p>
          <a:p>
            <a:r>
              <a:rPr lang="en-US" sz="2800" dirty="0" smtClean="0"/>
              <a:t>ONIX</a:t>
            </a:r>
            <a:endParaRPr lang="en-US" sz="2800" dirty="0" smtClean="0"/>
          </a:p>
          <a:p>
            <a:pPr lvl="1"/>
            <a:r>
              <a:rPr lang="en-US" sz="2400" dirty="0" smtClean="0"/>
              <a:t>Fault-tolerant controller platform from </a:t>
            </a:r>
            <a:r>
              <a:rPr lang="en-US" sz="2400" dirty="0" err="1" smtClean="0"/>
              <a:t>Nicira</a:t>
            </a:r>
            <a:r>
              <a:rPr lang="en-US" sz="2400" dirty="0" smtClean="0"/>
              <a:t>, Google, </a:t>
            </a:r>
            <a:r>
              <a:rPr lang="en-US" sz="2400" dirty="0" smtClean="0"/>
              <a:t>NEC</a:t>
            </a:r>
          </a:p>
          <a:p>
            <a:r>
              <a:rPr lang="en-US" sz="2800" dirty="0" err="1" smtClean="0"/>
              <a:t>DevoFlow</a:t>
            </a:r>
            <a:endParaRPr lang="en-US" sz="2800" dirty="0" smtClean="0"/>
          </a:p>
          <a:p>
            <a:pPr lvl="1"/>
            <a:r>
              <a:rPr lang="en-US" sz="2400" dirty="0" smtClean="0"/>
              <a:t>Practical scalability limits to </a:t>
            </a:r>
            <a:r>
              <a:rPr lang="en-US" sz="2400" dirty="0" err="1" smtClean="0"/>
              <a:t>OpenFlow</a:t>
            </a:r>
            <a:r>
              <a:rPr lang="en-US" sz="2400" dirty="0" smtClean="0"/>
              <a:t> and modifications to get around them</a:t>
            </a:r>
            <a:endParaRPr lang="en-US" dirty="0" smtClean="0"/>
          </a:p>
          <a:p>
            <a:r>
              <a:rPr lang="en-US" sz="2800" dirty="0" smtClean="0"/>
              <a:t>Frenetic/Nettle</a:t>
            </a:r>
          </a:p>
          <a:p>
            <a:pPr lvl="1"/>
            <a:r>
              <a:rPr lang="en-US" sz="2400" dirty="0" smtClean="0"/>
              <a:t>Functional Reactive Programming for more </a:t>
            </a:r>
            <a:r>
              <a:rPr lang="en-US" sz="2400" dirty="0" err="1" smtClean="0"/>
              <a:t>composable</a:t>
            </a:r>
            <a:r>
              <a:rPr lang="en-US" sz="2400" dirty="0" smtClean="0"/>
              <a:t>, reusable controller code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463"/>
            <a:ext cx="8229600" cy="4754563"/>
          </a:xfrm>
        </p:spPr>
        <p:txBody>
          <a:bodyPr/>
          <a:lstStyle/>
          <a:p>
            <a:r>
              <a:rPr lang="en-US" sz="3000" dirty="0" smtClean="0"/>
              <a:t>Consistency </a:t>
            </a:r>
            <a:r>
              <a:rPr lang="en-US" sz="3000" dirty="0" smtClean="0"/>
              <a:t>Primitives</a:t>
            </a:r>
          </a:p>
          <a:p>
            <a:pPr lvl="1"/>
            <a:r>
              <a:rPr lang="en-US" sz="2400" dirty="0" smtClean="0"/>
              <a:t>Per-packet or per-flow routing guarantees to simplify network </a:t>
            </a:r>
            <a:r>
              <a:rPr lang="en-US" sz="2400" dirty="0" smtClean="0"/>
              <a:t>versioning</a:t>
            </a:r>
          </a:p>
          <a:p>
            <a:r>
              <a:rPr lang="en-US" sz="3000" dirty="0" err="1" smtClean="0"/>
              <a:t>HotSDN</a:t>
            </a:r>
            <a:r>
              <a:rPr lang="en-US" sz="3000" dirty="0" smtClean="0"/>
              <a:t> 2012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3" y="1729154"/>
            <a:ext cx="8769826" cy="3661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Getting Answers</a:t>
            </a:r>
            <a:endParaRPr lang="en-US" dirty="0">
              <a:latin typeface="Calibri" charset="0"/>
            </a:endParaRPr>
          </a:p>
        </p:txBody>
      </p:sp>
      <p:sp>
        <p:nvSpPr>
          <p:cNvPr id="197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Mailing lists</a:t>
            </a:r>
            <a:r>
              <a:rPr lang="en-US" dirty="0"/>
              <a:t>: </a:t>
            </a:r>
          </a:p>
          <a:p>
            <a:pPr lvl="1" eaLnBrk="1" hangingPunct="1"/>
            <a:r>
              <a:rPr lang="en-US" dirty="0" err="1"/>
              <a:t>openflow</a:t>
            </a:r>
            <a:r>
              <a:rPr lang="en-US" dirty="0"/>
              <a:t>-</a:t>
            </a:r>
            <a:r>
              <a:rPr lang="en-US" dirty="0" smtClean="0"/>
              <a:t>discuss</a:t>
            </a:r>
          </a:p>
          <a:p>
            <a:pPr lvl="1" eaLnBrk="1" hangingPunct="1"/>
            <a:r>
              <a:rPr lang="en-US" dirty="0" err="1" smtClean="0"/>
              <a:t>openvswitch</a:t>
            </a:r>
            <a:r>
              <a:rPr lang="en-US" dirty="0" smtClean="0"/>
              <a:t>-{discuss/dev</a:t>
            </a:r>
            <a:r>
              <a:rPr lang="en-US" dirty="0" smtClean="0"/>
              <a:t>}</a:t>
            </a:r>
          </a:p>
          <a:p>
            <a:pPr lvl="1" eaLnBrk="1" hangingPunct="1"/>
            <a:r>
              <a:rPr lang="en-US" dirty="0" smtClean="0"/>
              <a:t>Lists for specific controllers</a:t>
            </a:r>
            <a:endParaRPr lang="en-US" dirty="0" smtClean="0"/>
          </a:p>
          <a:p>
            <a:pPr eaLnBrk="1" hangingPunct="1"/>
            <a:r>
              <a:rPr lang="en-US" dirty="0" smtClean="0"/>
              <a:t>Wikis for </a:t>
            </a:r>
            <a:r>
              <a:rPr lang="en-US" dirty="0" err="1" smtClean="0"/>
              <a:t>OpenFlow</a:t>
            </a:r>
            <a:r>
              <a:rPr lang="en-US" dirty="0" smtClean="0"/>
              <a:t>, controllers,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4AE6-7A23-9C44-907A-09A3822BE851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Dev Group Week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Preparation</a:t>
            </a:r>
          </a:p>
          <a:p>
            <a:pPr lvl="1"/>
            <a:r>
              <a:rPr lang="en-US" dirty="0" smtClean="0"/>
              <a:t>Finish </a:t>
            </a:r>
            <a:r>
              <a:rPr lang="en-US" dirty="0" err="1" smtClean="0"/>
              <a:t>OpenFlow</a:t>
            </a:r>
            <a:r>
              <a:rPr lang="en-US" dirty="0" smtClean="0"/>
              <a:t> tutorial</a:t>
            </a:r>
            <a:br>
              <a:rPr lang="en-US" dirty="0" smtClean="0"/>
            </a:br>
            <a:r>
              <a:rPr lang="en-US" dirty="0" smtClean="0"/>
              <a:t>(Try vendor extensions in Open </a:t>
            </a:r>
            <a:r>
              <a:rPr lang="en-US" dirty="0" err="1" smtClean="0"/>
              <a:t>vSwitch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Skim </a:t>
            </a:r>
            <a:r>
              <a:rPr lang="en-US" dirty="0" err="1" smtClean="0"/>
              <a:t>OpenFlow</a:t>
            </a:r>
            <a:r>
              <a:rPr lang="en-US" dirty="0" smtClean="0"/>
              <a:t> 1.0 and 1.2 standards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Meeting topics</a:t>
            </a:r>
          </a:p>
          <a:p>
            <a:pPr lvl="1"/>
            <a:r>
              <a:rPr lang="en-US" dirty="0" smtClean="0"/>
              <a:t>UW-Madison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testbed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Dev Group Week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Preparation</a:t>
            </a:r>
          </a:p>
          <a:p>
            <a:pPr lvl="1"/>
            <a:r>
              <a:rPr lang="en-US" dirty="0" smtClean="0"/>
              <a:t>Use UW-Madison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TBD: Read </a:t>
            </a:r>
            <a:r>
              <a:rPr lang="en-US" dirty="0" err="1" smtClean="0"/>
              <a:t>Stratos</a:t>
            </a:r>
            <a:r>
              <a:rPr lang="en-US" dirty="0" smtClean="0"/>
              <a:t>?  ONIX?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Meeting topics</a:t>
            </a:r>
          </a:p>
          <a:p>
            <a:pPr lvl="1"/>
            <a:r>
              <a:rPr lang="en-US" dirty="0" smtClean="0"/>
              <a:t>TBD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5138" y="3922713"/>
            <a:ext cx="1525587" cy="13096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7230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65150" y="4011613"/>
            <a:ext cx="1339850" cy="344487"/>
            <a:chOff x="558086" y="3810293"/>
            <a:chExt cx="1339620" cy="343744"/>
          </a:xfrm>
        </p:grpSpPr>
        <p:sp>
          <p:nvSpPr>
            <p:cNvPr id="5" name="Rounded Rectangle 4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8" name="Straight Connector 7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1227896" y="398216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87663" y="2647950"/>
            <a:ext cx="1525587" cy="13081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44764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2987675" y="2736850"/>
            <a:ext cx="1339850" cy="342900"/>
            <a:chOff x="2988148" y="2012694"/>
            <a:chExt cx="1339620" cy="343744"/>
          </a:xfrm>
        </p:grpSpPr>
        <p:sp>
          <p:nvSpPr>
            <p:cNvPr id="15" name="Rounded Rectangle 14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8" name="Straight Connector 17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3657958" y="2184567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16700" y="3243263"/>
            <a:ext cx="1525588" cy="13081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04320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6718300" y="3332163"/>
            <a:ext cx="1338263" cy="344487"/>
            <a:chOff x="6717510" y="2608253"/>
            <a:chExt cx="1339620" cy="343744"/>
          </a:xfrm>
        </p:grpSpPr>
        <p:sp>
          <p:nvSpPr>
            <p:cNvPr id="23" name="Rounded Rectangle 22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26" name="Straight Connector 25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7387320" y="278012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92350" y="5338763"/>
            <a:ext cx="1525588" cy="13096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13976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2392363" y="5429250"/>
            <a:ext cx="1339850" cy="342900"/>
            <a:chOff x="2995893" y="5485693"/>
            <a:chExt cx="1339620" cy="343744"/>
          </a:xfrm>
        </p:grpSpPr>
        <p:sp>
          <p:nvSpPr>
            <p:cNvPr id="31" name="Rounded Rectangle 30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3665703" y="565756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1188" y="4464050"/>
            <a:ext cx="1525587" cy="13081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26375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35592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88147" y="308053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17509" y="367609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92598" y="577265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21795" y="489664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4521200" y="4552950"/>
            <a:ext cx="1339850" cy="344488"/>
            <a:chOff x="4521796" y="3828803"/>
            <a:chExt cx="1339620" cy="343744"/>
          </a:xfrm>
        </p:grpSpPr>
        <p:sp>
          <p:nvSpPr>
            <p:cNvPr id="39" name="Rounded Rectangle 38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42" name="Straight Connector 41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5191606" y="400067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cxnSp>
        <p:nvCxnSpPr>
          <p:cNvPr id="44" name="Straight Connector 43"/>
          <p:cNvCxnSpPr>
            <a:cxnSpLocks noChangeShapeType="1"/>
            <a:stCxn id="9" idx="3"/>
            <a:endCxn id="12" idx="2"/>
          </p:cNvCxnSpPr>
          <p:nvPr/>
        </p:nvCxnSpPr>
        <p:spPr bwMode="auto">
          <a:xfrm flipV="1">
            <a:off x="1990725" y="3956050"/>
            <a:ext cx="1658938" cy="6207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6" name="Straight Connector 45"/>
          <p:cNvCxnSpPr>
            <a:cxnSpLocks noChangeShapeType="1"/>
            <a:stCxn id="12" idx="3"/>
            <a:endCxn id="36" idx="0"/>
          </p:cNvCxnSpPr>
          <p:nvPr/>
        </p:nvCxnSpPr>
        <p:spPr bwMode="auto">
          <a:xfrm>
            <a:off x="4413250" y="3302000"/>
            <a:ext cx="769938" cy="116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8" name="Straight Connector 47"/>
          <p:cNvCxnSpPr>
            <a:cxnSpLocks noChangeShapeType="1"/>
            <a:stCxn id="28" idx="0"/>
            <a:endCxn id="36" idx="1"/>
          </p:cNvCxnSpPr>
          <p:nvPr/>
        </p:nvCxnSpPr>
        <p:spPr bwMode="auto">
          <a:xfrm rot="5400000" flipH="1" flipV="1">
            <a:off x="3627437" y="4545013"/>
            <a:ext cx="220663" cy="13668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0" name="Straight Connector 49"/>
          <p:cNvCxnSpPr>
            <a:cxnSpLocks noChangeShapeType="1"/>
            <a:stCxn id="9" idx="2"/>
            <a:endCxn id="28" idx="1"/>
          </p:cNvCxnSpPr>
          <p:nvPr/>
        </p:nvCxnSpPr>
        <p:spPr bwMode="auto">
          <a:xfrm rot="16200000" flipH="1">
            <a:off x="1378744" y="5080794"/>
            <a:ext cx="762000" cy="1065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2" name="Straight Connector 51"/>
          <p:cNvCxnSpPr>
            <a:cxnSpLocks noChangeShapeType="1"/>
            <a:stCxn id="36" idx="3"/>
            <a:endCxn id="20" idx="2"/>
          </p:cNvCxnSpPr>
          <p:nvPr/>
        </p:nvCxnSpPr>
        <p:spPr bwMode="auto">
          <a:xfrm flipV="1">
            <a:off x="5946775" y="4551363"/>
            <a:ext cx="1433513" cy="5667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3" name="Slide Number Placeholder 5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322C78BC-F21F-3A4D-9003-DFBD46B24565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4354" name="TextBox 55"/>
          <p:cNvSpPr txBox="1">
            <a:spLocks noChangeArrowheads="1"/>
          </p:cNvSpPr>
          <p:nvPr/>
        </p:nvSpPr>
        <p:spPr bwMode="auto">
          <a:xfrm>
            <a:off x="465138" y="300038"/>
            <a:ext cx="8364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latin typeface="Calibri" charset="0"/>
                <a:ea typeface="ＭＳ Ｐゴシック" charset="-128"/>
                <a:cs typeface="ＭＳ Ｐゴシック" charset="-128"/>
              </a:rPr>
              <a:t>Today</a:t>
            </a:r>
          </a:p>
          <a:p>
            <a:pPr algn="ctr"/>
            <a:r>
              <a:rPr lang="en-US" sz="3200" dirty="0" smtClean="0">
                <a:latin typeface="Calibri" charset="0"/>
                <a:ea typeface="ＭＳ Ｐゴシック" charset="-128"/>
                <a:cs typeface="ＭＳ Ｐゴシック" charset="-128"/>
              </a:rPr>
              <a:t>Closed Boxes, Fully Distributed Protocols</a:t>
            </a:r>
            <a:endParaRPr lang="en-US" sz="3200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887663" y="2647950"/>
            <a:ext cx="1525587" cy="13081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73075" y="3898900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292350" y="5359400"/>
            <a:ext cx="1525588" cy="130968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429125" y="4487863"/>
            <a:ext cx="1525588" cy="13096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616700" y="3243263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4360" name="TextBox 65"/>
          <p:cNvSpPr txBox="1">
            <a:spLocks noChangeArrowheads="1"/>
          </p:cNvSpPr>
          <p:nvPr/>
        </p:nvSpPr>
        <p:spPr bwMode="auto">
          <a:xfrm>
            <a:off x="4429125" y="2460625"/>
            <a:ext cx="808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Closed</a:t>
            </a:r>
          </a:p>
        </p:txBody>
      </p:sp>
      <p:sp>
        <p:nvSpPr>
          <p:cNvPr id="224361" name="TextBox 54"/>
          <p:cNvSpPr txBox="1">
            <a:spLocks noChangeArrowheads="1"/>
          </p:cNvSpPr>
          <p:nvPr/>
        </p:nvSpPr>
        <p:spPr bwMode="auto">
          <a:xfrm>
            <a:off x="4060825" y="611028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82096" y="1396370"/>
            <a:ext cx="882421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</a:rPr>
              <a:t>App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39655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13250" y="3511550"/>
            <a:ext cx="769938" cy="1162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0" idx="0"/>
            <a:endCxn id="0" idx="1"/>
          </p:cNvCxnSpPr>
          <p:nvPr/>
        </p:nvCxnSpPr>
        <p:spPr>
          <a:xfrm rot="5400000" flipH="1" flipV="1">
            <a:off x="3675063" y="5222875"/>
            <a:ext cx="1154112" cy="573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0" idx="2"/>
            <a:endCxn id="0" idx="1"/>
          </p:cNvCxnSpPr>
          <p:nvPr/>
        </p:nvCxnSpPr>
        <p:spPr>
          <a:xfrm rot="16200000" flipH="1">
            <a:off x="1967707" y="5168106"/>
            <a:ext cx="603250" cy="183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3942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74291" y="5180909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538001" y="4631283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187850" y="6086441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732218" y="1396370"/>
            <a:ext cx="882421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742651" y="1393173"/>
            <a:ext cx="882421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App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37933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28987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5385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1194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037775" y="3394450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611164" y="3834049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821267" y="1988440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406650"/>
            <a:ext cx="3213100" cy="987425"/>
            <a:chOff x="3650213" y="1672972"/>
            <a:chExt cx="3213252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392" name="TextBox 10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3002670" cy="2517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  <a:ea typeface="ＭＳ Ｐゴシック" charset="-128"/>
                  <a:cs typeface="ＭＳ Ｐゴシック" charset="-128"/>
                </a:rPr>
                <a:t>1. Open interface to hardware</a:t>
              </a:r>
            </a:p>
          </p:txBody>
        </p: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360363" y="965200"/>
            <a:ext cx="5475287" cy="977900"/>
            <a:chOff x="360953" y="231801"/>
            <a:chExt cx="5475244" cy="977815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27838" y="1208029"/>
              <a:ext cx="3608359" cy="158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395" name="TextBox 109"/>
            <p:cNvSpPr txBox="1">
              <a:spLocks noChangeArrowheads="1"/>
            </p:cNvSpPr>
            <p:nvPr/>
          </p:nvSpPr>
          <p:spPr bwMode="auto">
            <a:xfrm>
              <a:off x="360953" y="231801"/>
              <a:ext cx="2508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  <a:ea typeface="ＭＳ Ｐゴシック" charset="-128"/>
                  <a:cs typeface="ＭＳ Ｐゴシック" charset="-128"/>
                </a:rPr>
                <a:t>3. Well-defined open API</a:t>
              </a:r>
            </a:p>
          </p:txBody>
        </p:sp>
        <p:cxnSp>
          <p:nvCxnSpPr>
            <p:cNvPr id="113" name="Straight Connector 112"/>
            <p:cNvCxnSpPr>
              <a:endCxn id="228395" idx="2"/>
            </p:cNvCxnSpPr>
            <p:nvPr/>
          </p:nvCxnSpPr>
          <p:spPr>
            <a:xfrm rot="10800000">
              <a:off x="1615068" y="601657"/>
              <a:ext cx="612770" cy="606372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5437188" y="774700"/>
            <a:ext cx="3705225" cy="1416050"/>
            <a:chOff x="5538906" y="277967"/>
            <a:chExt cx="3704071" cy="1416079"/>
          </a:xfrm>
        </p:grpSpPr>
        <p:sp>
          <p:nvSpPr>
            <p:cNvPr id="228398" name="TextBox 103"/>
            <p:cNvSpPr txBox="1">
              <a:spLocks noChangeArrowheads="1"/>
            </p:cNvSpPr>
            <p:nvPr/>
          </p:nvSpPr>
          <p:spPr bwMode="auto">
            <a:xfrm>
              <a:off x="5538906" y="277967"/>
              <a:ext cx="370407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Calibri" charset="0"/>
                  <a:ea typeface="ＭＳ Ｐゴシック" charset="-128"/>
                  <a:cs typeface="ＭＳ Ｐゴシック" charset="-128"/>
                </a:rPr>
                <a:t>2. At least one good operating system</a:t>
              </a:r>
            </a:p>
            <a:p>
              <a:pPr algn="ctr"/>
              <a:r>
                <a:rPr lang="en-US">
                  <a:latin typeface="Calibri" charset="0"/>
                  <a:ea typeface="ＭＳ Ｐゴシック" charset="-128"/>
                  <a:cs typeface="ＭＳ Ｐゴシック" charset="-128"/>
                </a:rPr>
                <a:t>Extensible, possibly open-source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5400000">
              <a:off x="6029956" y="1088476"/>
              <a:ext cx="769953" cy="4411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3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“Software-defined Network”</a:t>
            </a:r>
            <a:br>
              <a:rPr lang="en-US" sz="4000">
                <a:latin typeface="Calibri" charset="0"/>
              </a:rPr>
            </a:br>
            <a:endParaRPr lang="en-US" sz="4000">
              <a:latin typeface="Calibri" charset="0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2EC61CCE-A202-5040-BF94-4BC19614E48F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2582863" y="4724400"/>
            <a:ext cx="1366837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6" idx="0"/>
          </p:cNvCxnSpPr>
          <p:nvPr/>
        </p:nvCxnSpPr>
        <p:spPr>
          <a:xfrm>
            <a:off x="4576763" y="4295775"/>
            <a:ext cx="631825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0"/>
            <a:endCxn id="36" idx="1"/>
          </p:cNvCxnSpPr>
          <p:nvPr/>
        </p:nvCxnSpPr>
        <p:spPr>
          <a:xfrm rot="5400000" flipH="1" flipV="1">
            <a:off x="3941763" y="5500687"/>
            <a:ext cx="655638" cy="627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28" idx="1"/>
          </p:cNvCxnSpPr>
          <p:nvPr/>
        </p:nvCxnSpPr>
        <p:spPr>
          <a:xfrm rot="16200000" flipH="1">
            <a:off x="2359819" y="5599906"/>
            <a:ext cx="668338" cy="127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6" idx="3"/>
            <a:endCxn id="20" idx="2"/>
          </p:cNvCxnSpPr>
          <p:nvPr/>
        </p:nvCxnSpPr>
        <p:spPr>
          <a:xfrm flipV="1">
            <a:off x="5834063" y="5114925"/>
            <a:ext cx="1176337" cy="371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379433" y="4589639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211367" y="1540530"/>
            <a:ext cx="1406945" cy="8099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 1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4429125" y="3471863"/>
            <a:ext cx="2986088" cy="673100"/>
            <a:chOff x="3650213" y="1672972"/>
            <a:chExt cx="2985801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54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261" name="TextBox 10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27752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Open interface to hardware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821267" y="2943632"/>
            <a:ext cx="6915182" cy="527732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Virtualization or “Slicing” Layer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804501" y="1551670"/>
            <a:ext cx="1406945" cy="8099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 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397635" y="1562810"/>
            <a:ext cx="1406945" cy="8099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 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990769" y="1573950"/>
            <a:ext cx="1406945" cy="8099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 4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257300" y="1030288"/>
            <a:ext cx="6096000" cy="492125"/>
            <a:chOff x="1256791" y="1030784"/>
            <a:chExt cx="6096247" cy="492031"/>
          </a:xfrm>
        </p:grpSpPr>
        <p:sp>
          <p:nvSpPr>
            <p:cNvPr id="5" name="Rounded Rectangle 4"/>
            <p:cNvSpPr/>
            <p:nvPr/>
          </p:nvSpPr>
          <p:spPr>
            <a:xfrm>
              <a:off x="1256791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05753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860125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609087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463459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212421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066793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815755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5410200" y="57150"/>
            <a:ext cx="2774950" cy="1658938"/>
            <a:chOff x="5410666" y="56921"/>
            <a:chExt cx="2775119" cy="1658623"/>
          </a:xfrm>
        </p:grpSpPr>
        <p:sp>
          <p:nvSpPr>
            <p:cNvPr id="93234" name="TextBox 103"/>
            <p:cNvSpPr txBox="1">
              <a:spLocks noChangeArrowheads="1"/>
            </p:cNvSpPr>
            <p:nvPr/>
          </p:nvSpPr>
          <p:spPr bwMode="auto">
            <a:xfrm>
              <a:off x="5410666" y="56921"/>
              <a:ext cx="27751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Many operating systems, or</a:t>
              </a:r>
            </a:p>
            <a:p>
              <a:pPr algn="ctr"/>
              <a:r>
                <a:rPr lang="en-US">
                  <a:latin typeface="Calibri" pitchFamily="34" charset="0"/>
                </a:rPr>
                <a:t>Many versions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6200000" flipH="1">
              <a:off x="6196651" y="1220338"/>
              <a:ext cx="99041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2701925" y="735013"/>
            <a:ext cx="3176588" cy="2224087"/>
            <a:chOff x="2701157" y="278760"/>
            <a:chExt cx="3178140" cy="2680825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369192" y="1610725"/>
              <a:ext cx="2665517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957468" y="1618379"/>
              <a:ext cx="2665517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545744" y="1626033"/>
              <a:ext cx="2665517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4460875" y="2384425"/>
            <a:ext cx="2984500" cy="574675"/>
            <a:chOff x="3650213" y="1672972"/>
            <a:chExt cx="2985801" cy="673471"/>
          </a:xfrm>
        </p:grpSpPr>
        <p:sp>
          <p:nvSpPr>
            <p:cNvPr id="81" name="Right Brace 80"/>
            <p:cNvSpPr/>
            <p:nvPr/>
          </p:nvSpPr>
          <p:spPr>
            <a:xfrm>
              <a:off x="3650213" y="1672972"/>
              <a:ext cx="219170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230" name="TextBox 8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2775219" cy="4320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Open interface to hardware</a:t>
              </a: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1206500" y="57150"/>
            <a:ext cx="1665288" cy="690563"/>
            <a:chOff x="1205767" y="56921"/>
            <a:chExt cx="1666254" cy="690891"/>
          </a:xfrm>
        </p:grpSpPr>
        <p:sp>
          <p:nvSpPr>
            <p:cNvPr id="93227" name="TextBox 82"/>
            <p:cNvSpPr txBox="1">
              <a:spLocks noChangeArrowheads="1"/>
            </p:cNvSpPr>
            <p:nvPr/>
          </p:nvSpPr>
          <p:spPr bwMode="auto">
            <a:xfrm>
              <a:off x="1205767" y="56921"/>
              <a:ext cx="16662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Isolated “slices”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2006331" y="426985"/>
              <a:ext cx="694140" cy="32082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ounded Rectangle 88"/>
          <p:cNvSpPr/>
          <p:nvPr/>
        </p:nvSpPr>
        <p:spPr>
          <a:xfrm>
            <a:off x="4397635" y="4971059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153551" y="5352479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194390" y="6142288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2959903" y="4167719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214B3-7704-4D7F-A507-9BEC7180CD7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685800" y="243253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charset="0"/>
              </a:rPr>
              <a:t>What is SDN, opt. 2</a:t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/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“The </a:t>
            </a:r>
            <a:r>
              <a:rPr lang="en-US" sz="4000" dirty="0" err="1" smtClean="0">
                <a:latin typeface="Calibri" charset="0"/>
              </a:rPr>
              <a:t>Shenker</a:t>
            </a:r>
            <a:r>
              <a:rPr lang="en-US" sz="4000" dirty="0" smtClean="0">
                <a:latin typeface="Calibri" charset="0"/>
              </a:rPr>
              <a:t> View</a:t>
            </a:r>
            <a:r>
              <a:rPr lang="en-US" sz="4000" dirty="0" smtClean="0">
                <a:latin typeface="Calibri" charset="0"/>
              </a:rPr>
              <a:t>”:</a:t>
            </a:r>
            <a:r>
              <a:rPr lang="en-US" sz="4000" dirty="0" smtClean="0">
                <a:latin typeface="Calibri" charset="0"/>
              </a:rPr>
              <a:t/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Redefining </a:t>
            </a:r>
            <a:r>
              <a:rPr lang="en-US" sz="4000" dirty="0" smtClean="0">
                <a:latin typeface="Calibri" charset="0"/>
              </a:rPr>
              <a:t>Abstractions</a:t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/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Define SDN by the abstractions it provides to software (and people writing it).</a:t>
            </a:r>
            <a:endParaRPr lang="en-US" sz="4000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03D-69EA-144D-B9C0-DACDB650442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Forwarding behavior specified by a control program.  </a:t>
            </a:r>
          </a:p>
          <a:p>
            <a:r>
              <a:rPr lang="en-US" dirty="0" smtClean="0"/>
              <a:t>Possibilities: x86, MPLS,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Distribution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program should not have to handle distributed-state details</a:t>
            </a:r>
          </a:p>
          <a:p>
            <a:r>
              <a:rPr lang="en-US" dirty="0" smtClean="0"/>
              <a:t>Proposed abstraction: global network view</a:t>
            </a:r>
          </a:p>
          <a:p>
            <a:r>
              <a:rPr lang="en-US" dirty="0" smtClean="0"/>
              <a:t>Control program operates on network view</a:t>
            </a:r>
          </a:p>
          <a:p>
            <a:pPr lvl="1"/>
            <a:r>
              <a:rPr lang="en-US" dirty="0" smtClean="0"/>
              <a:t>Input: global network view (graph)</a:t>
            </a:r>
          </a:p>
          <a:p>
            <a:pPr lvl="1"/>
            <a:r>
              <a:rPr lang="en-US" dirty="0" smtClean="0"/>
              <a:t>Output: configuration of each network device</a:t>
            </a:r>
          </a:p>
          <a:p>
            <a:r>
              <a:rPr lang="en-US" dirty="0" smtClean="0"/>
              <a:t>Network OS provides network view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5352" y="5280808"/>
            <a:ext cx="7462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Short version: programs operate on graphs</a:t>
            </a:r>
            <a:endParaRPr lang="en-US" sz="40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16918</TotalTime>
  <Words>1624</Words>
  <Application>Microsoft Office PowerPoint</Application>
  <PresentationFormat>On-screen Show (4:3)</PresentationFormat>
  <Paragraphs>614</Paragraphs>
  <Slides>35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SDN Dev Group, Week 1</vt:lpstr>
      <vt:lpstr>Slides Originally From  Tutorial 1: SDN for Engineers part of the the Open Networking Summit April 16, 2012 </vt:lpstr>
      <vt:lpstr>What is SDN, opt. 1  “The McKeown View”: Refactoring Functionality  Define SDN by its placement of functionality.</vt:lpstr>
      <vt:lpstr>Slide 4</vt:lpstr>
      <vt:lpstr>The “Software-defined Network” </vt:lpstr>
      <vt:lpstr>Slide 6</vt:lpstr>
      <vt:lpstr>What is SDN, opt. 2  “The Shenker View”: Redefining Abstractions  Define SDN by the abstractions it provides to software (and people writing it).</vt:lpstr>
      <vt:lpstr>Forwarding Abstraction</vt:lpstr>
      <vt:lpstr>State Distribution Abstraction</vt:lpstr>
      <vt:lpstr>Specification Abstraction</vt:lpstr>
      <vt:lpstr>What SDN really means is up in the air.  Here’s a good definition, though:  Software Defined Networking (SDN) is a refactoring of the relationship between network devices and the software that controls them.   [Paraphrased from the HotSDN ‘12 Solicitation]</vt:lpstr>
      <vt:lpstr>The SDN Stack</vt:lpstr>
      <vt:lpstr>The SDN Stack</vt:lpstr>
      <vt:lpstr>Slide 14</vt:lpstr>
      <vt:lpstr>Slide 15</vt:lpstr>
      <vt:lpstr>Slide 16</vt:lpstr>
      <vt:lpstr>Slide 17</vt:lpstr>
      <vt:lpstr>OpenFlow Basics  Flow Table Entries</vt:lpstr>
      <vt:lpstr>Examples</vt:lpstr>
      <vt:lpstr>OpenFlow Progression</vt:lpstr>
      <vt:lpstr>The SDN Stack</vt:lpstr>
      <vt:lpstr>Switches</vt:lpstr>
      <vt:lpstr>The SDN Stack</vt:lpstr>
      <vt:lpstr>Controllers</vt:lpstr>
      <vt:lpstr>The SDN Stack</vt:lpstr>
      <vt:lpstr>FlowVisor Creates Virtual Networks</vt:lpstr>
      <vt:lpstr>The SDN Stack</vt:lpstr>
      <vt:lpstr>Example SDN Applications</vt:lpstr>
      <vt:lpstr>openflow.org/videos</vt:lpstr>
      <vt:lpstr>Related Research</vt:lpstr>
      <vt:lpstr>Related Research</vt:lpstr>
      <vt:lpstr>OpenFlow Tutorial</vt:lpstr>
      <vt:lpstr>Getting Answers</vt:lpstr>
      <vt:lpstr>SDN Dev Group Week 2</vt:lpstr>
      <vt:lpstr>SDN Dev Group Week 3</vt:lpstr>
    </vt:vector>
  </TitlesOfParts>
  <Company>Stanford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 Heller</dc:creator>
  <cp:lastModifiedBy>Aaron Gember</cp:lastModifiedBy>
  <cp:revision>239</cp:revision>
  <cp:lastPrinted>2011-10-17T17:53:31Z</cp:lastPrinted>
  <dcterms:created xsi:type="dcterms:W3CDTF">2012-04-16T20:12:37Z</dcterms:created>
  <dcterms:modified xsi:type="dcterms:W3CDTF">2012-10-04T18:41:01Z</dcterms:modified>
</cp:coreProperties>
</file>